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9"/>
  </p:notesMasterIdLst>
  <p:handoutMasterIdLst>
    <p:handoutMasterId r:id="rId30"/>
  </p:handoutMasterIdLst>
  <p:sldIdLst>
    <p:sldId id="279" r:id="rId3"/>
    <p:sldId id="313" r:id="rId4"/>
    <p:sldId id="280" r:id="rId5"/>
    <p:sldId id="281" r:id="rId6"/>
    <p:sldId id="328" r:id="rId7"/>
    <p:sldId id="288" r:id="rId8"/>
    <p:sldId id="308" r:id="rId9"/>
    <p:sldId id="284" r:id="rId10"/>
    <p:sldId id="289" r:id="rId11"/>
    <p:sldId id="293" r:id="rId12"/>
    <p:sldId id="326" r:id="rId13"/>
    <p:sldId id="318" r:id="rId14"/>
    <p:sldId id="329" r:id="rId15"/>
    <p:sldId id="319" r:id="rId16"/>
    <p:sldId id="330" r:id="rId17"/>
    <p:sldId id="320" r:id="rId18"/>
    <p:sldId id="332" r:id="rId19"/>
    <p:sldId id="321" r:id="rId20"/>
    <p:sldId id="333" r:id="rId21"/>
    <p:sldId id="322" r:id="rId22"/>
    <p:sldId id="323" r:id="rId23"/>
    <p:sldId id="334" r:id="rId24"/>
    <p:sldId id="324" r:id="rId25"/>
    <p:sldId id="317" r:id="rId26"/>
    <p:sldId id="331" r:id="rId27"/>
    <p:sldId id="335" r:id="rId28"/>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238" autoAdjust="0"/>
  </p:normalViewPr>
  <p:slideViewPr>
    <p:cSldViewPr>
      <p:cViewPr varScale="1">
        <p:scale>
          <a:sx n="34" d="100"/>
          <a:sy n="34" d="100"/>
        </p:scale>
        <p:origin x="1686" y="54"/>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28751-A3D5-4495-9714-6069B4D81AC9}" type="doc">
      <dgm:prSet loTypeId="urn:microsoft.com/office/officeart/2005/8/layout/cycle2" loCatId="cycle" qsTypeId="urn:microsoft.com/office/officeart/2005/8/quickstyle/3d1" qsCatId="3D" csTypeId="urn:microsoft.com/office/officeart/2005/8/colors/colorful5" csCatId="colorful" phldr="1"/>
      <dgm:spPr/>
      <dgm:t>
        <a:bodyPr/>
        <a:lstStyle/>
        <a:p>
          <a:endParaRPr lang="en-US"/>
        </a:p>
      </dgm:t>
    </dgm:pt>
    <dgm:pt modelId="{F8CEF3F0-6C6D-4A2B-8316-D76862181283}">
      <dgm:prSet phldrT="[Text]"/>
      <dgm:spPr/>
      <dgm:t>
        <a:bodyPr/>
        <a:lstStyle/>
        <a:p>
          <a:r>
            <a:rPr lang="en-US" dirty="0" smtClean="0"/>
            <a:t>Identify &amp; Define your Issue</a:t>
          </a:r>
        </a:p>
      </dgm:t>
    </dgm:pt>
    <dgm:pt modelId="{FF476EB2-27C3-421B-9B86-B8ABECC80D3A}" type="parTrans" cxnId="{5DB0917D-7F22-4E95-B531-76C33E643588}">
      <dgm:prSet/>
      <dgm:spPr/>
      <dgm:t>
        <a:bodyPr/>
        <a:lstStyle/>
        <a:p>
          <a:endParaRPr lang="en-US"/>
        </a:p>
      </dgm:t>
    </dgm:pt>
    <dgm:pt modelId="{9D7D24F8-F642-45D7-BB56-849E19848C07}" type="sibTrans" cxnId="{5DB0917D-7F22-4E95-B531-76C33E643588}">
      <dgm:prSet/>
      <dgm:spPr/>
      <dgm:t>
        <a:bodyPr/>
        <a:lstStyle/>
        <a:p>
          <a:endParaRPr lang="en-US"/>
        </a:p>
      </dgm:t>
    </dgm:pt>
    <dgm:pt modelId="{4E4DDB5A-287B-483F-A9FE-782D50724A26}">
      <dgm:prSet phldrT="[Text]"/>
      <dgm:spPr/>
      <dgm:t>
        <a:bodyPr/>
        <a:lstStyle/>
        <a:p>
          <a:r>
            <a:rPr lang="en-US" dirty="0" smtClean="0"/>
            <a:t>Research the Issue</a:t>
          </a:r>
          <a:endParaRPr lang="en-US" dirty="0"/>
        </a:p>
      </dgm:t>
    </dgm:pt>
    <dgm:pt modelId="{F4E2248E-1E13-4247-A466-10131620286B}" type="parTrans" cxnId="{6ABFC725-11F4-47CB-9277-B405BC0B511C}">
      <dgm:prSet/>
      <dgm:spPr/>
      <dgm:t>
        <a:bodyPr/>
        <a:lstStyle/>
        <a:p>
          <a:endParaRPr lang="en-US"/>
        </a:p>
      </dgm:t>
    </dgm:pt>
    <dgm:pt modelId="{E64911E6-D086-4392-A099-6138FA7D327F}" type="sibTrans" cxnId="{6ABFC725-11F4-47CB-9277-B405BC0B511C}">
      <dgm:prSet/>
      <dgm:spPr/>
      <dgm:t>
        <a:bodyPr/>
        <a:lstStyle/>
        <a:p>
          <a:endParaRPr lang="en-US"/>
        </a:p>
      </dgm:t>
    </dgm:pt>
    <dgm:pt modelId="{577558B2-6DBC-4F14-9C28-E2FED1FAF0BF}">
      <dgm:prSet phldrT="[Text]"/>
      <dgm:spPr/>
      <dgm:t>
        <a:bodyPr/>
        <a:lstStyle/>
        <a:p>
          <a:r>
            <a:rPr lang="en-US" dirty="0" smtClean="0"/>
            <a:t>Develop a Strategy</a:t>
          </a:r>
          <a:endParaRPr lang="en-US" dirty="0"/>
        </a:p>
      </dgm:t>
    </dgm:pt>
    <dgm:pt modelId="{8AC9A7FA-BE25-4C3F-B38E-F7060192C66B}" type="parTrans" cxnId="{9A2BF88F-CFE7-478E-8232-801BF3187489}">
      <dgm:prSet/>
      <dgm:spPr/>
      <dgm:t>
        <a:bodyPr/>
        <a:lstStyle/>
        <a:p>
          <a:endParaRPr lang="en-US"/>
        </a:p>
      </dgm:t>
    </dgm:pt>
    <dgm:pt modelId="{C3276144-0598-4646-ACAD-200150E50104}" type="sibTrans" cxnId="{9A2BF88F-CFE7-478E-8232-801BF3187489}">
      <dgm:prSet/>
      <dgm:spPr/>
      <dgm:t>
        <a:bodyPr/>
        <a:lstStyle/>
        <a:p>
          <a:endParaRPr lang="en-US"/>
        </a:p>
      </dgm:t>
    </dgm:pt>
    <dgm:pt modelId="{68DF04E9-E8DA-473C-8C04-E5F53078CA8F}">
      <dgm:prSet phldrT="[Text]"/>
      <dgm:spPr/>
      <dgm:t>
        <a:bodyPr/>
        <a:lstStyle/>
        <a:p>
          <a:r>
            <a:rPr lang="en-US" dirty="0" smtClean="0"/>
            <a:t>Establish a Plan of Action</a:t>
          </a:r>
          <a:endParaRPr lang="en-US" dirty="0"/>
        </a:p>
      </dgm:t>
    </dgm:pt>
    <dgm:pt modelId="{1F31BB86-BABB-4DC9-A40E-65B6FFE01804}" type="parTrans" cxnId="{3D9EF854-77C3-499C-AF32-EBA78C0AB7C7}">
      <dgm:prSet/>
      <dgm:spPr/>
      <dgm:t>
        <a:bodyPr/>
        <a:lstStyle/>
        <a:p>
          <a:endParaRPr lang="en-US"/>
        </a:p>
      </dgm:t>
    </dgm:pt>
    <dgm:pt modelId="{F91AFE8E-148E-4B76-AD23-0403E76D636B}" type="sibTrans" cxnId="{3D9EF854-77C3-499C-AF32-EBA78C0AB7C7}">
      <dgm:prSet/>
      <dgm:spPr/>
      <dgm:t>
        <a:bodyPr/>
        <a:lstStyle/>
        <a:p>
          <a:endParaRPr lang="en-US"/>
        </a:p>
      </dgm:t>
    </dgm:pt>
    <dgm:pt modelId="{0B973E98-7E76-4977-83DC-B89BA1F18372}">
      <dgm:prSet/>
      <dgm:spPr/>
      <dgm:t>
        <a:bodyPr/>
        <a:lstStyle/>
        <a:p>
          <a:r>
            <a:rPr lang="en-US" smtClean="0"/>
            <a:t>Prioritize your Goals</a:t>
          </a:r>
          <a:endParaRPr lang="en-US" dirty="0"/>
        </a:p>
      </dgm:t>
    </dgm:pt>
    <dgm:pt modelId="{4216868C-4800-479F-B3DF-3EF9419B1964}" type="parTrans" cxnId="{FD02B399-2CD5-4A87-82E4-5DF7D55393E7}">
      <dgm:prSet/>
      <dgm:spPr/>
      <dgm:t>
        <a:bodyPr/>
        <a:lstStyle/>
        <a:p>
          <a:endParaRPr lang="en-US"/>
        </a:p>
      </dgm:t>
    </dgm:pt>
    <dgm:pt modelId="{7957743A-463B-47D0-BFB6-19C66D0283ED}" type="sibTrans" cxnId="{FD02B399-2CD5-4A87-82E4-5DF7D55393E7}">
      <dgm:prSet/>
      <dgm:spPr/>
      <dgm:t>
        <a:bodyPr/>
        <a:lstStyle/>
        <a:p>
          <a:endParaRPr lang="en-US"/>
        </a:p>
      </dgm:t>
    </dgm:pt>
    <dgm:pt modelId="{13CD04F7-017E-41A9-8133-69978AEDAE4D}">
      <dgm:prSet phldrT="[Text]"/>
      <dgm:spPr/>
      <dgm:t>
        <a:bodyPr/>
        <a:lstStyle/>
        <a:p>
          <a:r>
            <a:rPr lang="en-US" dirty="0" smtClean="0"/>
            <a:t>Build your Base of Support</a:t>
          </a:r>
          <a:endParaRPr lang="en-US" dirty="0"/>
        </a:p>
      </dgm:t>
    </dgm:pt>
    <dgm:pt modelId="{D08EB773-975C-4DED-9BAE-A0BB0734681C}" type="parTrans" cxnId="{BDED2E30-04BE-4802-9C90-318E3E98ECD6}">
      <dgm:prSet/>
      <dgm:spPr/>
      <dgm:t>
        <a:bodyPr/>
        <a:lstStyle/>
        <a:p>
          <a:endParaRPr lang="en-US"/>
        </a:p>
      </dgm:t>
    </dgm:pt>
    <dgm:pt modelId="{E595B2E2-03E0-43DA-999F-3EB8B10F764F}" type="sibTrans" cxnId="{BDED2E30-04BE-4802-9C90-318E3E98ECD6}">
      <dgm:prSet/>
      <dgm:spPr/>
      <dgm:t>
        <a:bodyPr/>
        <a:lstStyle/>
        <a:p>
          <a:endParaRPr lang="en-US"/>
        </a:p>
      </dgm:t>
    </dgm:pt>
    <dgm:pt modelId="{F58C6FC5-B6E8-4279-9BD3-BB206CA02E3B}">
      <dgm:prSet phldrT="[Text]"/>
      <dgm:spPr/>
      <dgm:t>
        <a:bodyPr/>
        <a:lstStyle/>
        <a:p>
          <a:r>
            <a:rPr lang="en-US" dirty="0" smtClean="0"/>
            <a:t>Get to Know people and Key Players</a:t>
          </a:r>
          <a:endParaRPr lang="en-US" dirty="0"/>
        </a:p>
      </dgm:t>
    </dgm:pt>
    <dgm:pt modelId="{74E180D4-1782-447C-A5EA-094026D583C4}" type="parTrans" cxnId="{2B4E3B3E-9EAC-4EF5-973C-5E501FC99CA0}">
      <dgm:prSet/>
      <dgm:spPr/>
      <dgm:t>
        <a:bodyPr/>
        <a:lstStyle/>
        <a:p>
          <a:endParaRPr lang="en-US"/>
        </a:p>
      </dgm:t>
    </dgm:pt>
    <dgm:pt modelId="{D7E20CEB-1D07-4A20-8869-C3A334B4CA73}" type="sibTrans" cxnId="{2B4E3B3E-9EAC-4EF5-973C-5E501FC99CA0}">
      <dgm:prSet/>
      <dgm:spPr/>
      <dgm:t>
        <a:bodyPr/>
        <a:lstStyle/>
        <a:p>
          <a:endParaRPr lang="en-US"/>
        </a:p>
      </dgm:t>
    </dgm:pt>
    <dgm:pt modelId="{840ABB88-B38B-4931-B1F2-906DDD6A5E99}">
      <dgm:prSet phldrT="[Text]"/>
      <dgm:spPr/>
      <dgm:t>
        <a:bodyPr/>
        <a:lstStyle/>
        <a:p>
          <a:r>
            <a:rPr lang="en-US" dirty="0" smtClean="0"/>
            <a:t>Know the Process</a:t>
          </a:r>
          <a:endParaRPr lang="en-US" dirty="0"/>
        </a:p>
      </dgm:t>
    </dgm:pt>
    <dgm:pt modelId="{A9B29E14-2150-4B90-84CF-59DF834E6C19}" type="parTrans" cxnId="{EB7C8638-E64A-48B5-AAA2-CCE09AC879FE}">
      <dgm:prSet/>
      <dgm:spPr/>
      <dgm:t>
        <a:bodyPr/>
        <a:lstStyle/>
        <a:p>
          <a:endParaRPr lang="en-US"/>
        </a:p>
      </dgm:t>
    </dgm:pt>
    <dgm:pt modelId="{70234082-9143-4B48-8644-7858DFC8B5DB}" type="sibTrans" cxnId="{EB7C8638-E64A-48B5-AAA2-CCE09AC879FE}">
      <dgm:prSet/>
      <dgm:spPr/>
      <dgm:t>
        <a:bodyPr/>
        <a:lstStyle/>
        <a:p>
          <a:endParaRPr lang="en-US"/>
        </a:p>
      </dgm:t>
    </dgm:pt>
    <dgm:pt modelId="{D0FD3965-B044-47D4-89D8-C3419EC9C3E6}">
      <dgm:prSet phldrT="[Text]"/>
      <dgm:spPr/>
      <dgm:t>
        <a:bodyPr/>
        <a:lstStyle/>
        <a:p>
          <a:r>
            <a:rPr lang="en-US" dirty="0" smtClean="0"/>
            <a:t>Monitor Legislative Activity of the Issue </a:t>
          </a:r>
          <a:endParaRPr lang="en-US" dirty="0"/>
        </a:p>
      </dgm:t>
    </dgm:pt>
    <dgm:pt modelId="{1DFED8B7-D16C-45CD-B988-E367B00DBE3F}" type="parTrans" cxnId="{22EBE6B3-8126-41E9-B80E-4FF46F614EB9}">
      <dgm:prSet/>
      <dgm:spPr/>
      <dgm:t>
        <a:bodyPr/>
        <a:lstStyle/>
        <a:p>
          <a:endParaRPr lang="en-US"/>
        </a:p>
      </dgm:t>
    </dgm:pt>
    <dgm:pt modelId="{58EBF4F5-589A-4C84-8EBB-9AD588D98730}" type="sibTrans" cxnId="{22EBE6B3-8126-41E9-B80E-4FF46F614EB9}">
      <dgm:prSet/>
      <dgm:spPr/>
      <dgm:t>
        <a:bodyPr/>
        <a:lstStyle/>
        <a:p>
          <a:endParaRPr lang="en-US"/>
        </a:p>
      </dgm:t>
    </dgm:pt>
    <dgm:pt modelId="{109B4EEB-3104-44D2-B4E9-0FB6E246BE19}" type="pres">
      <dgm:prSet presAssocID="{FAB28751-A3D5-4495-9714-6069B4D81AC9}" presName="cycle" presStyleCnt="0">
        <dgm:presLayoutVars>
          <dgm:dir/>
          <dgm:resizeHandles val="exact"/>
        </dgm:presLayoutVars>
      </dgm:prSet>
      <dgm:spPr/>
      <dgm:t>
        <a:bodyPr/>
        <a:lstStyle/>
        <a:p>
          <a:endParaRPr lang="en-US"/>
        </a:p>
      </dgm:t>
    </dgm:pt>
    <dgm:pt modelId="{1621F235-BC73-4055-82FC-1E541FB5FC05}" type="pres">
      <dgm:prSet presAssocID="{F8CEF3F0-6C6D-4A2B-8316-D76862181283}" presName="node" presStyleLbl="node1" presStyleIdx="0" presStyleCnt="9">
        <dgm:presLayoutVars>
          <dgm:bulletEnabled val="1"/>
        </dgm:presLayoutVars>
      </dgm:prSet>
      <dgm:spPr/>
      <dgm:t>
        <a:bodyPr/>
        <a:lstStyle/>
        <a:p>
          <a:endParaRPr lang="en-US"/>
        </a:p>
      </dgm:t>
    </dgm:pt>
    <dgm:pt modelId="{64F37232-E79D-47D8-A4B5-0378D990783F}" type="pres">
      <dgm:prSet presAssocID="{9D7D24F8-F642-45D7-BB56-849E19848C07}" presName="sibTrans" presStyleLbl="sibTrans2D1" presStyleIdx="0" presStyleCnt="9"/>
      <dgm:spPr/>
      <dgm:t>
        <a:bodyPr/>
        <a:lstStyle/>
        <a:p>
          <a:endParaRPr lang="en-US"/>
        </a:p>
      </dgm:t>
    </dgm:pt>
    <dgm:pt modelId="{12C90435-163F-4ECB-A051-81C4038C4399}" type="pres">
      <dgm:prSet presAssocID="{9D7D24F8-F642-45D7-BB56-849E19848C07}" presName="connectorText" presStyleLbl="sibTrans2D1" presStyleIdx="0" presStyleCnt="9"/>
      <dgm:spPr/>
      <dgm:t>
        <a:bodyPr/>
        <a:lstStyle/>
        <a:p>
          <a:endParaRPr lang="en-US"/>
        </a:p>
      </dgm:t>
    </dgm:pt>
    <dgm:pt modelId="{918A6E41-3618-4907-BA1F-C966573E418F}" type="pres">
      <dgm:prSet presAssocID="{0B973E98-7E76-4977-83DC-B89BA1F18372}" presName="node" presStyleLbl="node1" presStyleIdx="1" presStyleCnt="9">
        <dgm:presLayoutVars>
          <dgm:bulletEnabled val="1"/>
        </dgm:presLayoutVars>
      </dgm:prSet>
      <dgm:spPr/>
      <dgm:t>
        <a:bodyPr/>
        <a:lstStyle/>
        <a:p>
          <a:endParaRPr lang="en-US"/>
        </a:p>
      </dgm:t>
    </dgm:pt>
    <dgm:pt modelId="{F61DA2DA-7A06-450D-8E47-D208D3C0706B}" type="pres">
      <dgm:prSet presAssocID="{7957743A-463B-47D0-BFB6-19C66D0283ED}" presName="sibTrans" presStyleLbl="sibTrans2D1" presStyleIdx="1" presStyleCnt="9"/>
      <dgm:spPr/>
      <dgm:t>
        <a:bodyPr/>
        <a:lstStyle/>
        <a:p>
          <a:endParaRPr lang="en-US"/>
        </a:p>
      </dgm:t>
    </dgm:pt>
    <dgm:pt modelId="{E320572B-B627-4AF4-887F-368C56AFCCAB}" type="pres">
      <dgm:prSet presAssocID="{7957743A-463B-47D0-BFB6-19C66D0283ED}" presName="connectorText" presStyleLbl="sibTrans2D1" presStyleIdx="1" presStyleCnt="9"/>
      <dgm:spPr/>
      <dgm:t>
        <a:bodyPr/>
        <a:lstStyle/>
        <a:p>
          <a:endParaRPr lang="en-US"/>
        </a:p>
      </dgm:t>
    </dgm:pt>
    <dgm:pt modelId="{8F56E535-E042-4BA8-94E4-3533066D1A56}" type="pres">
      <dgm:prSet presAssocID="{4E4DDB5A-287B-483F-A9FE-782D50724A26}" presName="node" presStyleLbl="node1" presStyleIdx="2" presStyleCnt="9">
        <dgm:presLayoutVars>
          <dgm:bulletEnabled val="1"/>
        </dgm:presLayoutVars>
      </dgm:prSet>
      <dgm:spPr/>
      <dgm:t>
        <a:bodyPr/>
        <a:lstStyle/>
        <a:p>
          <a:endParaRPr lang="en-US"/>
        </a:p>
      </dgm:t>
    </dgm:pt>
    <dgm:pt modelId="{7AEC0531-B487-4A64-8B6C-07DB53EBB0EA}" type="pres">
      <dgm:prSet presAssocID="{E64911E6-D086-4392-A099-6138FA7D327F}" presName="sibTrans" presStyleLbl="sibTrans2D1" presStyleIdx="2" presStyleCnt="9"/>
      <dgm:spPr/>
      <dgm:t>
        <a:bodyPr/>
        <a:lstStyle/>
        <a:p>
          <a:endParaRPr lang="en-US"/>
        </a:p>
      </dgm:t>
    </dgm:pt>
    <dgm:pt modelId="{BE52BAD4-456A-4BBD-BDBA-E1ED2AED702F}" type="pres">
      <dgm:prSet presAssocID="{E64911E6-D086-4392-A099-6138FA7D327F}" presName="connectorText" presStyleLbl="sibTrans2D1" presStyleIdx="2" presStyleCnt="9"/>
      <dgm:spPr/>
      <dgm:t>
        <a:bodyPr/>
        <a:lstStyle/>
        <a:p>
          <a:endParaRPr lang="en-US"/>
        </a:p>
      </dgm:t>
    </dgm:pt>
    <dgm:pt modelId="{1240389E-16D8-43B3-B3A9-EDE93EBF3E4A}" type="pres">
      <dgm:prSet presAssocID="{577558B2-6DBC-4F14-9C28-E2FED1FAF0BF}" presName="node" presStyleLbl="node1" presStyleIdx="3" presStyleCnt="9">
        <dgm:presLayoutVars>
          <dgm:bulletEnabled val="1"/>
        </dgm:presLayoutVars>
      </dgm:prSet>
      <dgm:spPr/>
      <dgm:t>
        <a:bodyPr/>
        <a:lstStyle/>
        <a:p>
          <a:endParaRPr lang="en-US"/>
        </a:p>
      </dgm:t>
    </dgm:pt>
    <dgm:pt modelId="{0D0386DA-7270-4058-B491-D533FCBFC518}" type="pres">
      <dgm:prSet presAssocID="{C3276144-0598-4646-ACAD-200150E50104}" presName="sibTrans" presStyleLbl="sibTrans2D1" presStyleIdx="3" presStyleCnt="9"/>
      <dgm:spPr/>
      <dgm:t>
        <a:bodyPr/>
        <a:lstStyle/>
        <a:p>
          <a:endParaRPr lang="en-US"/>
        </a:p>
      </dgm:t>
    </dgm:pt>
    <dgm:pt modelId="{B3B0DA15-8AAD-46FB-BDEE-641D9F0DA0A6}" type="pres">
      <dgm:prSet presAssocID="{C3276144-0598-4646-ACAD-200150E50104}" presName="connectorText" presStyleLbl="sibTrans2D1" presStyleIdx="3" presStyleCnt="9"/>
      <dgm:spPr/>
      <dgm:t>
        <a:bodyPr/>
        <a:lstStyle/>
        <a:p>
          <a:endParaRPr lang="en-US"/>
        </a:p>
      </dgm:t>
    </dgm:pt>
    <dgm:pt modelId="{F66C2171-BA45-4E9A-8DB0-6DCB0E612273}" type="pres">
      <dgm:prSet presAssocID="{68DF04E9-E8DA-473C-8C04-E5F53078CA8F}" presName="node" presStyleLbl="node1" presStyleIdx="4" presStyleCnt="9">
        <dgm:presLayoutVars>
          <dgm:bulletEnabled val="1"/>
        </dgm:presLayoutVars>
      </dgm:prSet>
      <dgm:spPr/>
      <dgm:t>
        <a:bodyPr/>
        <a:lstStyle/>
        <a:p>
          <a:endParaRPr lang="en-US"/>
        </a:p>
      </dgm:t>
    </dgm:pt>
    <dgm:pt modelId="{3F8E1BC6-803B-4858-B110-8335578370A1}" type="pres">
      <dgm:prSet presAssocID="{F91AFE8E-148E-4B76-AD23-0403E76D636B}" presName="sibTrans" presStyleLbl="sibTrans2D1" presStyleIdx="4" presStyleCnt="9"/>
      <dgm:spPr/>
      <dgm:t>
        <a:bodyPr/>
        <a:lstStyle/>
        <a:p>
          <a:endParaRPr lang="en-US"/>
        </a:p>
      </dgm:t>
    </dgm:pt>
    <dgm:pt modelId="{2633EE20-F5B6-408A-8110-AF56D0C40B4D}" type="pres">
      <dgm:prSet presAssocID="{F91AFE8E-148E-4B76-AD23-0403E76D636B}" presName="connectorText" presStyleLbl="sibTrans2D1" presStyleIdx="4" presStyleCnt="9"/>
      <dgm:spPr/>
      <dgm:t>
        <a:bodyPr/>
        <a:lstStyle/>
        <a:p>
          <a:endParaRPr lang="en-US"/>
        </a:p>
      </dgm:t>
    </dgm:pt>
    <dgm:pt modelId="{B0159C51-9391-4287-8CC8-9E13CEB0A164}" type="pres">
      <dgm:prSet presAssocID="{13CD04F7-017E-41A9-8133-69978AEDAE4D}" presName="node" presStyleLbl="node1" presStyleIdx="5" presStyleCnt="9">
        <dgm:presLayoutVars>
          <dgm:bulletEnabled val="1"/>
        </dgm:presLayoutVars>
      </dgm:prSet>
      <dgm:spPr/>
      <dgm:t>
        <a:bodyPr/>
        <a:lstStyle/>
        <a:p>
          <a:endParaRPr lang="en-US"/>
        </a:p>
      </dgm:t>
    </dgm:pt>
    <dgm:pt modelId="{309940FD-A74A-4CB7-98DE-1E6A77B85509}" type="pres">
      <dgm:prSet presAssocID="{E595B2E2-03E0-43DA-999F-3EB8B10F764F}" presName="sibTrans" presStyleLbl="sibTrans2D1" presStyleIdx="5" presStyleCnt="9"/>
      <dgm:spPr/>
      <dgm:t>
        <a:bodyPr/>
        <a:lstStyle/>
        <a:p>
          <a:endParaRPr lang="en-US"/>
        </a:p>
      </dgm:t>
    </dgm:pt>
    <dgm:pt modelId="{0EC11BC7-7ED7-46B4-9BCC-278B870D4910}" type="pres">
      <dgm:prSet presAssocID="{E595B2E2-03E0-43DA-999F-3EB8B10F764F}" presName="connectorText" presStyleLbl="sibTrans2D1" presStyleIdx="5" presStyleCnt="9"/>
      <dgm:spPr/>
      <dgm:t>
        <a:bodyPr/>
        <a:lstStyle/>
        <a:p>
          <a:endParaRPr lang="en-US"/>
        </a:p>
      </dgm:t>
    </dgm:pt>
    <dgm:pt modelId="{2AB363B9-C35C-4234-A35D-BBB2F53BDDFC}" type="pres">
      <dgm:prSet presAssocID="{F58C6FC5-B6E8-4279-9BD3-BB206CA02E3B}" presName="node" presStyleLbl="node1" presStyleIdx="6" presStyleCnt="9">
        <dgm:presLayoutVars>
          <dgm:bulletEnabled val="1"/>
        </dgm:presLayoutVars>
      </dgm:prSet>
      <dgm:spPr/>
      <dgm:t>
        <a:bodyPr/>
        <a:lstStyle/>
        <a:p>
          <a:endParaRPr lang="en-US"/>
        </a:p>
      </dgm:t>
    </dgm:pt>
    <dgm:pt modelId="{A49C86E7-C1CA-4E57-8A62-4C171644EC79}" type="pres">
      <dgm:prSet presAssocID="{D7E20CEB-1D07-4A20-8869-C3A334B4CA73}" presName="sibTrans" presStyleLbl="sibTrans2D1" presStyleIdx="6" presStyleCnt="9"/>
      <dgm:spPr/>
      <dgm:t>
        <a:bodyPr/>
        <a:lstStyle/>
        <a:p>
          <a:endParaRPr lang="en-US"/>
        </a:p>
      </dgm:t>
    </dgm:pt>
    <dgm:pt modelId="{25ADA8DC-AF62-492F-AA87-EF27ECF28F7E}" type="pres">
      <dgm:prSet presAssocID="{D7E20CEB-1D07-4A20-8869-C3A334B4CA73}" presName="connectorText" presStyleLbl="sibTrans2D1" presStyleIdx="6" presStyleCnt="9"/>
      <dgm:spPr/>
      <dgm:t>
        <a:bodyPr/>
        <a:lstStyle/>
        <a:p>
          <a:endParaRPr lang="en-US"/>
        </a:p>
      </dgm:t>
    </dgm:pt>
    <dgm:pt modelId="{1CFC865A-0FA9-4E95-B9AF-0A94A9B36C83}" type="pres">
      <dgm:prSet presAssocID="{840ABB88-B38B-4931-B1F2-906DDD6A5E99}" presName="node" presStyleLbl="node1" presStyleIdx="7" presStyleCnt="9">
        <dgm:presLayoutVars>
          <dgm:bulletEnabled val="1"/>
        </dgm:presLayoutVars>
      </dgm:prSet>
      <dgm:spPr/>
      <dgm:t>
        <a:bodyPr/>
        <a:lstStyle/>
        <a:p>
          <a:endParaRPr lang="en-US"/>
        </a:p>
      </dgm:t>
    </dgm:pt>
    <dgm:pt modelId="{CA9D9CE1-09FF-415F-82D5-64F4F4380005}" type="pres">
      <dgm:prSet presAssocID="{70234082-9143-4B48-8644-7858DFC8B5DB}" presName="sibTrans" presStyleLbl="sibTrans2D1" presStyleIdx="7" presStyleCnt="9"/>
      <dgm:spPr/>
      <dgm:t>
        <a:bodyPr/>
        <a:lstStyle/>
        <a:p>
          <a:endParaRPr lang="en-US"/>
        </a:p>
      </dgm:t>
    </dgm:pt>
    <dgm:pt modelId="{5B8692FB-B743-42A8-9F43-950781F0A804}" type="pres">
      <dgm:prSet presAssocID="{70234082-9143-4B48-8644-7858DFC8B5DB}" presName="connectorText" presStyleLbl="sibTrans2D1" presStyleIdx="7" presStyleCnt="9"/>
      <dgm:spPr/>
      <dgm:t>
        <a:bodyPr/>
        <a:lstStyle/>
        <a:p>
          <a:endParaRPr lang="en-US"/>
        </a:p>
      </dgm:t>
    </dgm:pt>
    <dgm:pt modelId="{D3082B25-5CF5-4210-8249-98CF9F8949F8}" type="pres">
      <dgm:prSet presAssocID="{D0FD3965-B044-47D4-89D8-C3419EC9C3E6}" presName="node" presStyleLbl="node1" presStyleIdx="8" presStyleCnt="9">
        <dgm:presLayoutVars>
          <dgm:bulletEnabled val="1"/>
        </dgm:presLayoutVars>
      </dgm:prSet>
      <dgm:spPr/>
      <dgm:t>
        <a:bodyPr/>
        <a:lstStyle/>
        <a:p>
          <a:endParaRPr lang="en-US"/>
        </a:p>
      </dgm:t>
    </dgm:pt>
    <dgm:pt modelId="{47B9A598-56A8-4B17-BB58-D276615C613E}" type="pres">
      <dgm:prSet presAssocID="{58EBF4F5-589A-4C84-8EBB-9AD588D98730}" presName="sibTrans" presStyleLbl="sibTrans2D1" presStyleIdx="8" presStyleCnt="9"/>
      <dgm:spPr/>
      <dgm:t>
        <a:bodyPr/>
        <a:lstStyle/>
        <a:p>
          <a:endParaRPr lang="en-US"/>
        </a:p>
      </dgm:t>
    </dgm:pt>
    <dgm:pt modelId="{6D00A116-44EE-4649-98DC-340F544343A1}" type="pres">
      <dgm:prSet presAssocID="{58EBF4F5-589A-4C84-8EBB-9AD588D98730}" presName="connectorText" presStyleLbl="sibTrans2D1" presStyleIdx="8" presStyleCnt="9"/>
      <dgm:spPr/>
      <dgm:t>
        <a:bodyPr/>
        <a:lstStyle/>
        <a:p>
          <a:endParaRPr lang="en-US"/>
        </a:p>
      </dgm:t>
    </dgm:pt>
  </dgm:ptLst>
  <dgm:cxnLst>
    <dgm:cxn modelId="{3D9EF854-77C3-499C-AF32-EBA78C0AB7C7}" srcId="{FAB28751-A3D5-4495-9714-6069B4D81AC9}" destId="{68DF04E9-E8DA-473C-8C04-E5F53078CA8F}" srcOrd="4" destOrd="0" parTransId="{1F31BB86-BABB-4DC9-A40E-65B6FFE01804}" sibTransId="{F91AFE8E-148E-4B76-AD23-0403E76D636B}"/>
    <dgm:cxn modelId="{EB7C8638-E64A-48B5-AAA2-CCE09AC879FE}" srcId="{FAB28751-A3D5-4495-9714-6069B4D81AC9}" destId="{840ABB88-B38B-4931-B1F2-906DDD6A5E99}" srcOrd="7" destOrd="0" parTransId="{A9B29E14-2150-4B90-84CF-59DF834E6C19}" sibTransId="{70234082-9143-4B48-8644-7858DFC8B5DB}"/>
    <dgm:cxn modelId="{DA0E34EA-A484-443D-8317-01CC713AEC03}" type="presOf" srcId="{F91AFE8E-148E-4B76-AD23-0403E76D636B}" destId="{3F8E1BC6-803B-4858-B110-8335578370A1}" srcOrd="0" destOrd="0" presId="urn:microsoft.com/office/officeart/2005/8/layout/cycle2"/>
    <dgm:cxn modelId="{27FBB2E7-C8E7-40DF-9F34-6A179FFE6AAC}" type="presOf" srcId="{D7E20CEB-1D07-4A20-8869-C3A334B4CA73}" destId="{25ADA8DC-AF62-492F-AA87-EF27ECF28F7E}" srcOrd="1" destOrd="0" presId="urn:microsoft.com/office/officeart/2005/8/layout/cycle2"/>
    <dgm:cxn modelId="{CCD7E556-F5AC-44A3-8DA0-45CC5631C4EA}" type="presOf" srcId="{F8CEF3F0-6C6D-4A2B-8316-D76862181283}" destId="{1621F235-BC73-4055-82FC-1E541FB5FC05}" srcOrd="0" destOrd="0" presId="urn:microsoft.com/office/officeart/2005/8/layout/cycle2"/>
    <dgm:cxn modelId="{8DA98B9B-3390-4EA5-A07A-FD2BF3881578}" type="presOf" srcId="{13CD04F7-017E-41A9-8133-69978AEDAE4D}" destId="{B0159C51-9391-4287-8CC8-9E13CEB0A164}" srcOrd="0" destOrd="0" presId="urn:microsoft.com/office/officeart/2005/8/layout/cycle2"/>
    <dgm:cxn modelId="{22EBE6B3-8126-41E9-B80E-4FF46F614EB9}" srcId="{FAB28751-A3D5-4495-9714-6069B4D81AC9}" destId="{D0FD3965-B044-47D4-89D8-C3419EC9C3E6}" srcOrd="8" destOrd="0" parTransId="{1DFED8B7-D16C-45CD-B988-E367B00DBE3F}" sibTransId="{58EBF4F5-589A-4C84-8EBB-9AD588D98730}"/>
    <dgm:cxn modelId="{D7093829-DC16-4E41-9187-B6F4B20BD9B4}" type="presOf" srcId="{C3276144-0598-4646-ACAD-200150E50104}" destId="{0D0386DA-7270-4058-B491-D533FCBFC518}" srcOrd="0" destOrd="0" presId="urn:microsoft.com/office/officeart/2005/8/layout/cycle2"/>
    <dgm:cxn modelId="{B2716599-9830-4846-86A1-81FDEF230D0E}" type="presOf" srcId="{F91AFE8E-148E-4B76-AD23-0403E76D636B}" destId="{2633EE20-F5B6-408A-8110-AF56D0C40B4D}" srcOrd="1" destOrd="0" presId="urn:microsoft.com/office/officeart/2005/8/layout/cycle2"/>
    <dgm:cxn modelId="{00DEB5F2-40C9-45D9-8800-D7EC38270D07}" type="presOf" srcId="{7957743A-463B-47D0-BFB6-19C66D0283ED}" destId="{E320572B-B627-4AF4-887F-368C56AFCCAB}" srcOrd="1" destOrd="0" presId="urn:microsoft.com/office/officeart/2005/8/layout/cycle2"/>
    <dgm:cxn modelId="{D877D3C3-92F5-47DE-B8CF-199457BBF722}" type="presOf" srcId="{0B973E98-7E76-4977-83DC-B89BA1F18372}" destId="{918A6E41-3618-4907-BA1F-C966573E418F}" srcOrd="0" destOrd="0" presId="urn:microsoft.com/office/officeart/2005/8/layout/cycle2"/>
    <dgm:cxn modelId="{2B4E3B3E-9EAC-4EF5-973C-5E501FC99CA0}" srcId="{FAB28751-A3D5-4495-9714-6069B4D81AC9}" destId="{F58C6FC5-B6E8-4279-9BD3-BB206CA02E3B}" srcOrd="6" destOrd="0" parTransId="{74E180D4-1782-447C-A5EA-094026D583C4}" sibTransId="{D7E20CEB-1D07-4A20-8869-C3A334B4CA73}"/>
    <dgm:cxn modelId="{38CF4D35-BEE0-4ABE-9CCB-058D4579F789}" type="presOf" srcId="{C3276144-0598-4646-ACAD-200150E50104}" destId="{B3B0DA15-8AAD-46FB-BDEE-641D9F0DA0A6}" srcOrd="1" destOrd="0" presId="urn:microsoft.com/office/officeart/2005/8/layout/cycle2"/>
    <dgm:cxn modelId="{46157B0E-1463-4F96-859F-6F59A77E016D}" type="presOf" srcId="{E595B2E2-03E0-43DA-999F-3EB8B10F764F}" destId="{0EC11BC7-7ED7-46B4-9BCC-278B870D4910}" srcOrd="1" destOrd="0" presId="urn:microsoft.com/office/officeart/2005/8/layout/cycle2"/>
    <dgm:cxn modelId="{BDED2E30-04BE-4802-9C90-318E3E98ECD6}" srcId="{FAB28751-A3D5-4495-9714-6069B4D81AC9}" destId="{13CD04F7-017E-41A9-8133-69978AEDAE4D}" srcOrd="5" destOrd="0" parTransId="{D08EB773-975C-4DED-9BAE-A0BB0734681C}" sibTransId="{E595B2E2-03E0-43DA-999F-3EB8B10F764F}"/>
    <dgm:cxn modelId="{5D7A1909-D938-4578-9AC2-9FA0C80C9D82}" type="presOf" srcId="{D7E20CEB-1D07-4A20-8869-C3A334B4CA73}" destId="{A49C86E7-C1CA-4E57-8A62-4C171644EC79}" srcOrd="0" destOrd="0" presId="urn:microsoft.com/office/officeart/2005/8/layout/cycle2"/>
    <dgm:cxn modelId="{9B94AA70-8CE3-4531-8D18-46E635DC7B9E}" type="presOf" srcId="{9D7D24F8-F642-45D7-BB56-849E19848C07}" destId="{12C90435-163F-4ECB-A051-81C4038C4399}" srcOrd="1" destOrd="0" presId="urn:microsoft.com/office/officeart/2005/8/layout/cycle2"/>
    <dgm:cxn modelId="{CA295A7E-D42F-4529-B1C8-886A3BEECAD3}" type="presOf" srcId="{9D7D24F8-F642-45D7-BB56-849E19848C07}" destId="{64F37232-E79D-47D8-A4B5-0378D990783F}" srcOrd="0" destOrd="0" presId="urn:microsoft.com/office/officeart/2005/8/layout/cycle2"/>
    <dgm:cxn modelId="{408B090B-36D9-4D69-A1B2-193AC36B80EA}" type="presOf" srcId="{68DF04E9-E8DA-473C-8C04-E5F53078CA8F}" destId="{F66C2171-BA45-4E9A-8DB0-6DCB0E612273}" srcOrd="0" destOrd="0" presId="urn:microsoft.com/office/officeart/2005/8/layout/cycle2"/>
    <dgm:cxn modelId="{35CDC8B0-BB77-4015-9B63-43F2C803418B}" type="presOf" srcId="{E64911E6-D086-4392-A099-6138FA7D327F}" destId="{BE52BAD4-456A-4BBD-BDBA-E1ED2AED702F}" srcOrd="1" destOrd="0" presId="urn:microsoft.com/office/officeart/2005/8/layout/cycle2"/>
    <dgm:cxn modelId="{60762B63-D55D-4255-A10D-8B57DCBDEF39}" type="presOf" srcId="{58EBF4F5-589A-4C84-8EBB-9AD588D98730}" destId="{6D00A116-44EE-4649-98DC-340F544343A1}" srcOrd="1" destOrd="0" presId="urn:microsoft.com/office/officeart/2005/8/layout/cycle2"/>
    <dgm:cxn modelId="{9EF3F742-53FE-437F-BE59-F5A11CFAF005}" type="presOf" srcId="{7957743A-463B-47D0-BFB6-19C66D0283ED}" destId="{F61DA2DA-7A06-450D-8E47-D208D3C0706B}" srcOrd="0" destOrd="0" presId="urn:microsoft.com/office/officeart/2005/8/layout/cycle2"/>
    <dgm:cxn modelId="{CCAEBF83-8890-4923-AF7A-002FDB431DDB}" type="presOf" srcId="{577558B2-6DBC-4F14-9C28-E2FED1FAF0BF}" destId="{1240389E-16D8-43B3-B3A9-EDE93EBF3E4A}" srcOrd="0" destOrd="0" presId="urn:microsoft.com/office/officeart/2005/8/layout/cycle2"/>
    <dgm:cxn modelId="{F2322C3D-C934-4965-88D1-88B82569581B}" type="presOf" srcId="{E595B2E2-03E0-43DA-999F-3EB8B10F764F}" destId="{309940FD-A74A-4CB7-98DE-1E6A77B85509}" srcOrd="0" destOrd="0" presId="urn:microsoft.com/office/officeart/2005/8/layout/cycle2"/>
    <dgm:cxn modelId="{FD02B399-2CD5-4A87-82E4-5DF7D55393E7}" srcId="{FAB28751-A3D5-4495-9714-6069B4D81AC9}" destId="{0B973E98-7E76-4977-83DC-B89BA1F18372}" srcOrd="1" destOrd="0" parTransId="{4216868C-4800-479F-B3DF-3EF9419B1964}" sibTransId="{7957743A-463B-47D0-BFB6-19C66D0283ED}"/>
    <dgm:cxn modelId="{3D42FD87-55B7-4A96-81B8-B9A8BC3A7068}" type="presOf" srcId="{FAB28751-A3D5-4495-9714-6069B4D81AC9}" destId="{109B4EEB-3104-44D2-B4E9-0FB6E246BE19}" srcOrd="0" destOrd="0" presId="urn:microsoft.com/office/officeart/2005/8/layout/cycle2"/>
    <dgm:cxn modelId="{0A76AD28-7976-4D4D-9BD4-FD6CED67A598}" type="presOf" srcId="{70234082-9143-4B48-8644-7858DFC8B5DB}" destId="{CA9D9CE1-09FF-415F-82D5-64F4F4380005}" srcOrd="0" destOrd="0" presId="urn:microsoft.com/office/officeart/2005/8/layout/cycle2"/>
    <dgm:cxn modelId="{FDC989F2-7928-4973-AC27-295E60769227}" type="presOf" srcId="{F58C6FC5-B6E8-4279-9BD3-BB206CA02E3B}" destId="{2AB363B9-C35C-4234-A35D-BBB2F53BDDFC}" srcOrd="0" destOrd="0" presId="urn:microsoft.com/office/officeart/2005/8/layout/cycle2"/>
    <dgm:cxn modelId="{F14ED869-770B-4C5C-8338-2A6600545DC2}" type="presOf" srcId="{70234082-9143-4B48-8644-7858DFC8B5DB}" destId="{5B8692FB-B743-42A8-9F43-950781F0A804}" srcOrd="1" destOrd="0" presId="urn:microsoft.com/office/officeart/2005/8/layout/cycle2"/>
    <dgm:cxn modelId="{5AF1501A-4A6C-49E0-BA3A-18C65565E92C}" type="presOf" srcId="{D0FD3965-B044-47D4-89D8-C3419EC9C3E6}" destId="{D3082B25-5CF5-4210-8249-98CF9F8949F8}" srcOrd="0" destOrd="0" presId="urn:microsoft.com/office/officeart/2005/8/layout/cycle2"/>
    <dgm:cxn modelId="{305FB8B4-B712-456C-A940-4774D651EC77}" type="presOf" srcId="{4E4DDB5A-287B-483F-A9FE-782D50724A26}" destId="{8F56E535-E042-4BA8-94E4-3533066D1A56}" srcOrd="0" destOrd="0" presId="urn:microsoft.com/office/officeart/2005/8/layout/cycle2"/>
    <dgm:cxn modelId="{5DB0917D-7F22-4E95-B531-76C33E643588}" srcId="{FAB28751-A3D5-4495-9714-6069B4D81AC9}" destId="{F8CEF3F0-6C6D-4A2B-8316-D76862181283}" srcOrd="0" destOrd="0" parTransId="{FF476EB2-27C3-421B-9B86-B8ABECC80D3A}" sibTransId="{9D7D24F8-F642-45D7-BB56-849E19848C07}"/>
    <dgm:cxn modelId="{9A347E57-99EF-4CFD-9F66-4956477BC6EF}" type="presOf" srcId="{E64911E6-D086-4392-A099-6138FA7D327F}" destId="{7AEC0531-B487-4A64-8B6C-07DB53EBB0EA}" srcOrd="0" destOrd="0" presId="urn:microsoft.com/office/officeart/2005/8/layout/cycle2"/>
    <dgm:cxn modelId="{6ABFC725-11F4-47CB-9277-B405BC0B511C}" srcId="{FAB28751-A3D5-4495-9714-6069B4D81AC9}" destId="{4E4DDB5A-287B-483F-A9FE-782D50724A26}" srcOrd="2" destOrd="0" parTransId="{F4E2248E-1E13-4247-A466-10131620286B}" sibTransId="{E64911E6-D086-4392-A099-6138FA7D327F}"/>
    <dgm:cxn modelId="{5E8D7E1D-A536-48AB-86CA-EA3575247DAD}" type="presOf" srcId="{840ABB88-B38B-4931-B1F2-906DDD6A5E99}" destId="{1CFC865A-0FA9-4E95-B9AF-0A94A9B36C83}" srcOrd="0" destOrd="0" presId="urn:microsoft.com/office/officeart/2005/8/layout/cycle2"/>
    <dgm:cxn modelId="{9A2BF88F-CFE7-478E-8232-801BF3187489}" srcId="{FAB28751-A3D5-4495-9714-6069B4D81AC9}" destId="{577558B2-6DBC-4F14-9C28-E2FED1FAF0BF}" srcOrd="3" destOrd="0" parTransId="{8AC9A7FA-BE25-4C3F-B38E-F7060192C66B}" sibTransId="{C3276144-0598-4646-ACAD-200150E50104}"/>
    <dgm:cxn modelId="{20BDF700-A7A4-47DE-917E-08C8E7C57D31}" type="presOf" srcId="{58EBF4F5-589A-4C84-8EBB-9AD588D98730}" destId="{47B9A598-56A8-4B17-BB58-D276615C613E}" srcOrd="0" destOrd="0" presId="urn:microsoft.com/office/officeart/2005/8/layout/cycle2"/>
    <dgm:cxn modelId="{26F57C83-2A63-4DBE-8C84-6C82877370B5}" type="presParOf" srcId="{109B4EEB-3104-44D2-B4E9-0FB6E246BE19}" destId="{1621F235-BC73-4055-82FC-1E541FB5FC05}" srcOrd="0" destOrd="0" presId="urn:microsoft.com/office/officeart/2005/8/layout/cycle2"/>
    <dgm:cxn modelId="{D338AF8C-5E6D-4FF5-BA2E-0297BFF1DC8A}" type="presParOf" srcId="{109B4EEB-3104-44D2-B4E9-0FB6E246BE19}" destId="{64F37232-E79D-47D8-A4B5-0378D990783F}" srcOrd="1" destOrd="0" presId="urn:microsoft.com/office/officeart/2005/8/layout/cycle2"/>
    <dgm:cxn modelId="{119045AC-5E8C-47E7-9821-FB4FEC3C4F6F}" type="presParOf" srcId="{64F37232-E79D-47D8-A4B5-0378D990783F}" destId="{12C90435-163F-4ECB-A051-81C4038C4399}" srcOrd="0" destOrd="0" presId="urn:microsoft.com/office/officeart/2005/8/layout/cycle2"/>
    <dgm:cxn modelId="{C164ABBB-E52D-4373-A64A-5DFDE3C1CBA9}" type="presParOf" srcId="{109B4EEB-3104-44D2-B4E9-0FB6E246BE19}" destId="{918A6E41-3618-4907-BA1F-C966573E418F}" srcOrd="2" destOrd="0" presId="urn:microsoft.com/office/officeart/2005/8/layout/cycle2"/>
    <dgm:cxn modelId="{62ABC552-B271-4452-90B5-A7D8499A422F}" type="presParOf" srcId="{109B4EEB-3104-44D2-B4E9-0FB6E246BE19}" destId="{F61DA2DA-7A06-450D-8E47-D208D3C0706B}" srcOrd="3" destOrd="0" presId="urn:microsoft.com/office/officeart/2005/8/layout/cycle2"/>
    <dgm:cxn modelId="{D843CBDC-E138-4066-96F9-EA3F1B5F145E}" type="presParOf" srcId="{F61DA2DA-7A06-450D-8E47-D208D3C0706B}" destId="{E320572B-B627-4AF4-887F-368C56AFCCAB}" srcOrd="0" destOrd="0" presId="urn:microsoft.com/office/officeart/2005/8/layout/cycle2"/>
    <dgm:cxn modelId="{0F093C84-B0AE-471B-8667-4916C751B5DF}" type="presParOf" srcId="{109B4EEB-3104-44D2-B4E9-0FB6E246BE19}" destId="{8F56E535-E042-4BA8-94E4-3533066D1A56}" srcOrd="4" destOrd="0" presId="urn:microsoft.com/office/officeart/2005/8/layout/cycle2"/>
    <dgm:cxn modelId="{5A2D6C98-48A7-4D92-97BF-9A1757E2CEEB}" type="presParOf" srcId="{109B4EEB-3104-44D2-B4E9-0FB6E246BE19}" destId="{7AEC0531-B487-4A64-8B6C-07DB53EBB0EA}" srcOrd="5" destOrd="0" presId="urn:microsoft.com/office/officeart/2005/8/layout/cycle2"/>
    <dgm:cxn modelId="{29B91437-809C-4C31-8AF1-16FD8B6D6359}" type="presParOf" srcId="{7AEC0531-B487-4A64-8B6C-07DB53EBB0EA}" destId="{BE52BAD4-456A-4BBD-BDBA-E1ED2AED702F}" srcOrd="0" destOrd="0" presId="urn:microsoft.com/office/officeart/2005/8/layout/cycle2"/>
    <dgm:cxn modelId="{88EBA51A-1559-4B0B-8704-580425ADBC6D}" type="presParOf" srcId="{109B4EEB-3104-44D2-B4E9-0FB6E246BE19}" destId="{1240389E-16D8-43B3-B3A9-EDE93EBF3E4A}" srcOrd="6" destOrd="0" presId="urn:microsoft.com/office/officeart/2005/8/layout/cycle2"/>
    <dgm:cxn modelId="{9121C6E9-AEBF-45F9-BF64-C93A20DDA785}" type="presParOf" srcId="{109B4EEB-3104-44D2-B4E9-0FB6E246BE19}" destId="{0D0386DA-7270-4058-B491-D533FCBFC518}" srcOrd="7" destOrd="0" presId="urn:microsoft.com/office/officeart/2005/8/layout/cycle2"/>
    <dgm:cxn modelId="{77B05F6F-1DC8-4D8D-83B5-8DCD03EE80A7}" type="presParOf" srcId="{0D0386DA-7270-4058-B491-D533FCBFC518}" destId="{B3B0DA15-8AAD-46FB-BDEE-641D9F0DA0A6}" srcOrd="0" destOrd="0" presId="urn:microsoft.com/office/officeart/2005/8/layout/cycle2"/>
    <dgm:cxn modelId="{E09919E7-82E6-4178-8825-8F1D1F9EB302}" type="presParOf" srcId="{109B4EEB-3104-44D2-B4E9-0FB6E246BE19}" destId="{F66C2171-BA45-4E9A-8DB0-6DCB0E612273}" srcOrd="8" destOrd="0" presId="urn:microsoft.com/office/officeart/2005/8/layout/cycle2"/>
    <dgm:cxn modelId="{100765FD-894D-4427-A5B7-36274F5EBB08}" type="presParOf" srcId="{109B4EEB-3104-44D2-B4E9-0FB6E246BE19}" destId="{3F8E1BC6-803B-4858-B110-8335578370A1}" srcOrd="9" destOrd="0" presId="urn:microsoft.com/office/officeart/2005/8/layout/cycle2"/>
    <dgm:cxn modelId="{E957D27F-F0DB-4C9C-B958-D7B60E2B98F1}" type="presParOf" srcId="{3F8E1BC6-803B-4858-B110-8335578370A1}" destId="{2633EE20-F5B6-408A-8110-AF56D0C40B4D}" srcOrd="0" destOrd="0" presId="urn:microsoft.com/office/officeart/2005/8/layout/cycle2"/>
    <dgm:cxn modelId="{DA8AF127-4C20-473D-A6E2-7A7583E16753}" type="presParOf" srcId="{109B4EEB-3104-44D2-B4E9-0FB6E246BE19}" destId="{B0159C51-9391-4287-8CC8-9E13CEB0A164}" srcOrd="10" destOrd="0" presId="urn:microsoft.com/office/officeart/2005/8/layout/cycle2"/>
    <dgm:cxn modelId="{47B2E3FE-1115-4830-9D5E-4511B91B99AD}" type="presParOf" srcId="{109B4EEB-3104-44D2-B4E9-0FB6E246BE19}" destId="{309940FD-A74A-4CB7-98DE-1E6A77B85509}" srcOrd="11" destOrd="0" presId="urn:microsoft.com/office/officeart/2005/8/layout/cycle2"/>
    <dgm:cxn modelId="{9528CB5B-7A70-4F53-AFFE-2C5F00699FCE}" type="presParOf" srcId="{309940FD-A74A-4CB7-98DE-1E6A77B85509}" destId="{0EC11BC7-7ED7-46B4-9BCC-278B870D4910}" srcOrd="0" destOrd="0" presId="urn:microsoft.com/office/officeart/2005/8/layout/cycle2"/>
    <dgm:cxn modelId="{50ED2024-ECF5-4509-828F-21867ED7AD45}" type="presParOf" srcId="{109B4EEB-3104-44D2-B4E9-0FB6E246BE19}" destId="{2AB363B9-C35C-4234-A35D-BBB2F53BDDFC}" srcOrd="12" destOrd="0" presId="urn:microsoft.com/office/officeart/2005/8/layout/cycle2"/>
    <dgm:cxn modelId="{2E69B092-3F2E-49F7-AF61-FD39B33FE34F}" type="presParOf" srcId="{109B4EEB-3104-44D2-B4E9-0FB6E246BE19}" destId="{A49C86E7-C1CA-4E57-8A62-4C171644EC79}" srcOrd="13" destOrd="0" presId="urn:microsoft.com/office/officeart/2005/8/layout/cycle2"/>
    <dgm:cxn modelId="{B213551F-F03C-4B68-9690-30BEFC85C854}" type="presParOf" srcId="{A49C86E7-C1CA-4E57-8A62-4C171644EC79}" destId="{25ADA8DC-AF62-492F-AA87-EF27ECF28F7E}" srcOrd="0" destOrd="0" presId="urn:microsoft.com/office/officeart/2005/8/layout/cycle2"/>
    <dgm:cxn modelId="{F97EBB38-C8EF-45CF-AE10-D17AE56C00FB}" type="presParOf" srcId="{109B4EEB-3104-44D2-B4E9-0FB6E246BE19}" destId="{1CFC865A-0FA9-4E95-B9AF-0A94A9B36C83}" srcOrd="14" destOrd="0" presId="urn:microsoft.com/office/officeart/2005/8/layout/cycle2"/>
    <dgm:cxn modelId="{F12CD7C6-E698-4BDB-883E-E9CE3200D6FF}" type="presParOf" srcId="{109B4EEB-3104-44D2-B4E9-0FB6E246BE19}" destId="{CA9D9CE1-09FF-415F-82D5-64F4F4380005}" srcOrd="15" destOrd="0" presId="urn:microsoft.com/office/officeart/2005/8/layout/cycle2"/>
    <dgm:cxn modelId="{9186CA5C-517E-47A5-903B-555B464A99C9}" type="presParOf" srcId="{CA9D9CE1-09FF-415F-82D5-64F4F4380005}" destId="{5B8692FB-B743-42A8-9F43-950781F0A804}" srcOrd="0" destOrd="0" presId="urn:microsoft.com/office/officeart/2005/8/layout/cycle2"/>
    <dgm:cxn modelId="{307E4CC4-FABA-46FD-86F9-B49D730CCE56}" type="presParOf" srcId="{109B4EEB-3104-44D2-B4E9-0FB6E246BE19}" destId="{D3082B25-5CF5-4210-8249-98CF9F8949F8}" srcOrd="16" destOrd="0" presId="urn:microsoft.com/office/officeart/2005/8/layout/cycle2"/>
    <dgm:cxn modelId="{3BA0E595-F08C-4938-B60B-569DAEABBBA9}" type="presParOf" srcId="{109B4EEB-3104-44D2-B4E9-0FB6E246BE19}" destId="{47B9A598-56A8-4B17-BB58-D276615C613E}" srcOrd="17" destOrd="0" presId="urn:microsoft.com/office/officeart/2005/8/layout/cycle2"/>
    <dgm:cxn modelId="{43B6B7BB-7297-4786-8205-2BDBE39370E0}" type="presParOf" srcId="{47B9A598-56A8-4B17-BB58-D276615C613E}" destId="{6D00A116-44EE-4649-98DC-340F544343A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1F235-BC73-4055-82FC-1E541FB5FC05}">
      <dsp:nvSpPr>
        <dsp:cNvPr id="0" name=""/>
        <dsp:cNvSpPr/>
      </dsp:nvSpPr>
      <dsp:spPr>
        <a:xfrm>
          <a:off x="4605709" y="2439"/>
          <a:ext cx="1304180" cy="130418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Identify &amp; Define your Issue</a:t>
          </a:r>
        </a:p>
      </dsp:txBody>
      <dsp:txXfrm>
        <a:off x="4796702" y="193432"/>
        <a:ext cx="922194" cy="922194"/>
      </dsp:txXfrm>
    </dsp:sp>
    <dsp:sp modelId="{64F37232-E79D-47D8-A4B5-0378D990783F}">
      <dsp:nvSpPr>
        <dsp:cNvPr id="0" name=""/>
        <dsp:cNvSpPr/>
      </dsp:nvSpPr>
      <dsp:spPr>
        <a:xfrm rot="1200000">
          <a:off x="5995062" y="765743"/>
          <a:ext cx="345917" cy="440161"/>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998191" y="836028"/>
        <a:ext cx="242142" cy="264097"/>
      </dsp:txXfrm>
    </dsp:sp>
    <dsp:sp modelId="{918A6E41-3618-4907-BA1F-C966573E418F}">
      <dsp:nvSpPr>
        <dsp:cNvPr id="0" name=""/>
        <dsp:cNvSpPr/>
      </dsp:nvSpPr>
      <dsp:spPr>
        <a:xfrm>
          <a:off x="6444552" y="671723"/>
          <a:ext cx="1304180" cy="1304180"/>
        </a:xfrm>
        <a:prstGeom prst="ellipse">
          <a:avLst/>
        </a:prstGeom>
        <a:gradFill rotWithShape="0">
          <a:gsLst>
            <a:gs pos="0">
              <a:schemeClr val="accent5">
                <a:hueOff val="-161504"/>
                <a:satOff val="-3170"/>
                <a:lumOff val="-1569"/>
                <a:alphaOff val="0"/>
                <a:satMod val="103000"/>
                <a:lumMod val="102000"/>
                <a:tint val="94000"/>
              </a:schemeClr>
            </a:gs>
            <a:gs pos="50000">
              <a:schemeClr val="accent5">
                <a:hueOff val="-161504"/>
                <a:satOff val="-3170"/>
                <a:lumOff val="-1569"/>
                <a:alphaOff val="0"/>
                <a:satMod val="110000"/>
                <a:lumMod val="100000"/>
                <a:shade val="100000"/>
              </a:schemeClr>
            </a:gs>
            <a:gs pos="100000">
              <a:schemeClr val="accent5">
                <a:hueOff val="-161504"/>
                <a:satOff val="-3170"/>
                <a:lumOff val="-156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smtClean="0"/>
            <a:t>Prioritize your Goals</a:t>
          </a:r>
          <a:endParaRPr lang="en-US" sz="1400" kern="1200" dirty="0"/>
        </a:p>
      </dsp:txBody>
      <dsp:txXfrm>
        <a:off x="6635545" y="862716"/>
        <a:ext cx="922194" cy="922194"/>
      </dsp:txXfrm>
    </dsp:sp>
    <dsp:sp modelId="{F61DA2DA-7A06-450D-8E47-D208D3C0706B}">
      <dsp:nvSpPr>
        <dsp:cNvPr id="0" name=""/>
        <dsp:cNvSpPr/>
      </dsp:nvSpPr>
      <dsp:spPr>
        <a:xfrm rot="3600000">
          <a:off x="7408002" y="1942598"/>
          <a:ext cx="345917" cy="440161"/>
        </a:xfrm>
        <a:prstGeom prst="rightArrow">
          <a:avLst>
            <a:gd name="adj1" fmla="val 60000"/>
            <a:gd name="adj2" fmla="val 50000"/>
          </a:avLst>
        </a:prstGeom>
        <a:gradFill rotWithShape="0">
          <a:gsLst>
            <a:gs pos="0">
              <a:schemeClr val="accent5">
                <a:hueOff val="-161504"/>
                <a:satOff val="-3170"/>
                <a:lumOff val="-1569"/>
                <a:alphaOff val="0"/>
                <a:satMod val="103000"/>
                <a:lumMod val="102000"/>
                <a:tint val="94000"/>
              </a:schemeClr>
            </a:gs>
            <a:gs pos="50000">
              <a:schemeClr val="accent5">
                <a:hueOff val="-161504"/>
                <a:satOff val="-3170"/>
                <a:lumOff val="-1569"/>
                <a:alphaOff val="0"/>
                <a:satMod val="110000"/>
                <a:lumMod val="100000"/>
                <a:shade val="100000"/>
              </a:schemeClr>
            </a:gs>
            <a:gs pos="100000">
              <a:schemeClr val="accent5">
                <a:hueOff val="-161504"/>
                <a:satOff val="-3170"/>
                <a:lumOff val="-1569"/>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7433946" y="1985694"/>
        <a:ext cx="242142" cy="264097"/>
      </dsp:txXfrm>
    </dsp:sp>
    <dsp:sp modelId="{8F56E535-E042-4BA8-94E4-3533066D1A56}">
      <dsp:nvSpPr>
        <dsp:cNvPr id="0" name=""/>
        <dsp:cNvSpPr/>
      </dsp:nvSpPr>
      <dsp:spPr>
        <a:xfrm>
          <a:off x="7422980" y="2366410"/>
          <a:ext cx="1304180" cy="1304180"/>
        </a:xfrm>
        <a:prstGeom prst="ellipse">
          <a:avLst/>
        </a:prstGeom>
        <a:gradFill rotWithShape="0">
          <a:gsLst>
            <a:gs pos="0">
              <a:schemeClr val="accent5">
                <a:hueOff val="-323009"/>
                <a:satOff val="-6340"/>
                <a:lumOff val="-3137"/>
                <a:alphaOff val="0"/>
                <a:satMod val="103000"/>
                <a:lumMod val="102000"/>
                <a:tint val="94000"/>
              </a:schemeClr>
            </a:gs>
            <a:gs pos="50000">
              <a:schemeClr val="accent5">
                <a:hueOff val="-323009"/>
                <a:satOff val="-6340"/>
                <a:lumOff val="-3137"/>
                <a:alphaOff val="0"/>
                <a:satMod val="110000"/>
                <a:lumMod val="100000"/>
                <a:shade val="100000"/>
              </a:schemeClr>
            </a:gs>
            <a:gs pos="100000">
              <a:schemeClr val="accent5">
                <a:hueOff val="-323009"/>
                <a:satOff val="-6340"/>
                <a:lumOff val="-313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Research the Issue</a:t>
          </a:r>
          <a:endParaRPr lang="en-US" sz="1400" kern="1200" dirty="0"/>
        </a:p>
      </dsp:txBody>
      <dsp:txXfrm>
        <a:off x="7613973" y="2557403"/>
        <a:ext cx="922194" cy="922194"/>
      </dsp:txXfrm>
    </dsp:sp>
    <dsp:sp modelId="{7AEC0531-B487-4A64-8B6C-07DB53EBB0EA}">
      <dsp:nvSpPr>
        <dsp:cNvPr id="0" name=""/>
        <dsp:cNvSpPr/>
      </dsp:nvSpPr>
      <dsp:spPr>
        <a:xfrm rot="6000000">
          <a:off x="7733909" y="3752342"/>
          <a:ext cx="345917" cy="440161"/>
        </a:xfrm>
        <a:prstGeom prst="rightArrow">
          <a:avLst>
            <a:gd name="adj1" fmla="val 60000"/>
            <a:gd name="adj2" fmla="val 50000"/>
          </a:avLst>
        </a:prstGeom>
        <a:gradFill rotWithShape="0">
          <a:gsLst>
            <a:gs pos="0">
              <a:schemeClr val="accent5">
                <a:hueOff val="-323009"/>
                <a:satOff val="-6340"/>
                <a:lumOff val="-3137"/>
                <a:alphaOff val="0"/>
                <a:satMod val="103000"/>
                <a:lumMod val="102000"/>
                <a:tint val="94000"/>
              </a:schemeClr>
            </a:gs>
            <a:gs pos="50000">
              <a:schemeClr val="accent5">
                <a:hueOff val="-323009"/>
                <a:satOff val="-6340"/>
                <a:lumOff val="-3137"/>
                <a:alphaOff val="0"/>
                <a:satMod val="110000"/>
                <a:lumMod val="100000"/>
                <a:shade val="100000"/>
              </a:schemeClr>
            </a:gs>
            <a:gs pos="100000">
              <a:schemeClr val="accent5">
                <a:hueOff val="-323009"/>
                <a:satOff val="-6340"/>
                <a:lumOff val="-3137"/>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7794807" y="3789275"/>
        <a:ext cx="242142" cy="264097"/>
      </dsp:txXfrm>
    </dsp:sp>
    <dsp:sp modelId="{1240389E-16D8-43B3-B3A9-EDE93EBF3E4A}">
      <dsp:nvSpPr>
        <dsp:cNvPr id="0" name=""/>
        <dsp:cNvSpPr/>
      </dsp:nvSpPr>
      <dsp:spPr>
        <a:xfrm>
          <a:off x="7083175" y="4293537"/>
          <a:ext cx="1304180" cy="1304180"/>
        </a:xfrm>
        <a:prstGeom prst="ellipse">
          <a:avLst/>
        </a:prstGeom>
        <a:gradFill rotWithShape="0">
          <a:gsLst>
            <a:gs pos="0">
              <a:schemeClr val="accent5">
                <a:hueOff val="-484513"/>
                <a:satOff val="-9510"/>
                <a:lumOff val="-4706"/>
                <a:alphaOff val="0"/>
                <a:satMod val="103000"/>
                <a:lumMod val="102000"/>
                <a:tint val="94000"/>
              </a:schemeClr>
            </a:gs>
            <a:gs pos="50000">
              <a:schemeClr val="accent5">
                <a:hueOff val="-484513"/>
                <a:satOff val="-9510"/>
                <a:lumOff val="-4706"/>
                <a:alphaOff val="0"/>
                <a:satMod val="110000"/>
                <a:lumMod val="100000"/>
                <a:shade val="100000"/>
              </a:schemeClr>
            </a:gs>
            <a:gs pos="100000">
              <a:schemeClr val="accent5">
                <a:hueOff val="-484513"/>
                <a:satOff val="-9510"/>
                <a:lumOff val="-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Develop a Strategy</a:t>
          </a:r>
          <a:endParaRPr lang="en-US" sz="1400" kern="1200" dirty="0"/>
        </a:p>
      </dsp:txBody>
      <dsp:txXfrm>
        <a:off x="7274168" y="4484530"/>
        <a:ext cx="922194" cy="922194"/>
      </dsp:txXfrm>
    </dsp:sp>
    <dsp:sp modelId="{0D0386DA-7270-4058-B491-D533FCBFC518}">
      <dsp:nvSpPr>
        <dsp:cNvPr id="0" name=""/>
        <dsp:cNvSpPr/>
      </dsp:nvSpPr>
      <dsp:spPr>
        <a:xfrm rot="8400000">
          <a:off x="6820287" y="5348175"/>
          <a:ext cx="345917" cy="440161"/>
        </a:xfrm>
        <a:prstGeom prst="rightArrow">
          <a:avLst>
            <a:gd name="adj1" fmla="val 60000"/>
            <a:gd name="adj2" fmla="val 50000"/>
          </a:avLst>
        </a:prstGeom>
        <a:gradFill rotWithShape="0">
          <a:gsLst>
            <a:gs pos="0">
              <a:schemeClr val="accent5">
                <a:hueOff val="-484513"/>
                <a:satOff val="-9510"/>
                <a:lumOff val="-4706"/>
                <a:alphaOff val="0"/>
                <a:satMod val="103000"/>
                <a:lumMod val="102000"/>
                <a:tint val="94000"/>
              </a:schemeClr>
            </a:gs>
            <a:gs pos="50000">
              <a:schemeClr val="accent5">
                <a:hueOff val="-484513"/>
                <a:satOff val="-9510"/>
                <a:lumOff val="-4706"/>
                <a:alphaOff val="0"/>
                <a:satMod val="110000"/>
                <a:lumMod val="100000"/>
                <a:shade val="100000"/>
              </a:schemeClr>
            </a:gs>
            <a:gs pos="100000">
              <a:schemeClr val="accent5">
                <a:hueOff val="-484513"/>
                <a:satOff val="-9510"/>
                <a:lumOff val="-470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6911923" y="5402854"/>
        <a:ext cx="242142" cy="264097"/>
      </dsp:txXfrm>
    </dsp:sp>
    <dsp:sp modelId="{F66C2171-BA45-4E9A-8DB0-6DCB0E612273}">
      <dsp:nvSpPr>
        <dsp:cNvPr id="0" name=""/>
        <dsp:cNvSpPr/>
      </dsp:nvSpPr>
      <dsp:spPr>
        <a:xfrm>
          <a:off x="5584137" y="5551379"/>
          <a:ext cx="1304180" cy="1304180"/>
        </a:xfrm>
        <a:prstGeom prst="ellipse">
          <a:avLst/>
        </a:prstGeom>
        <a:gradFill rotWithShape="0">
          <a:gsLst>
            <a:gs pos="0">
              <a:schemeClr val="accent5">
                <a:hueOff val="-646018"/>
                <a:satOff val="-12679"/>
                <a:lumOff val="-6274"/>
                <a:alphaOff val="0"/>
                <a:satMod val="103000"/>
                <a:lumMod val="102000"/>
                <a:tint val="94000"/>
              </a:schemeClr>
            </a:gs>
            <a:gs pos="50000">
              <a:schemeClr val="accent5">
                <a:hueOff val="-646018"/>
                <a:satOff val="-12679"/>
                <a:lumOff val="-6274"/>
                <a:alphaOff val="0"/>
                <a:satMod val="110000"/>
                <a:lumMod val="100000"/>
                <a:shade val="100000"/>
              </a:schemeClr>
            </a:gs>
            <a:gs pos="100000">
              <a:schemeClr val="accent5">
                <a:hueOff val="-646018"/>
                <a:satOff val="-12679"/>
                <a:lumOff val="-627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Establish a Plan of Action</a:t>
          </a:r>
          <a:endParaRPr lang="en-US" sz="1400" kern="1200" dirty="0"/>
        </a:p>
      </dsp:txBody>
      <dsp:txXfrm>
        <a:off x="5775130" y="5742372"/>
        <a:ext cx="922194" cy="922194"/>
      </dsp:txXfrm>
    </dsp:sp>
    <dsp:sp modelId="{3F8E1BC6-803B-4858-B110-8335578370A1}">
      <dsp:nvSpPr>
        <dsp:cNvPr id="0" name=""/>
        <dsp:cNvSpPr/>
      </dsp:nvSpPr>
      <dsp:spPr>
        <a:xfrm rot="10800000">
          <a:off x="5094631" y="5983389"/>
          <a:ext cx="345917" cy="440161"/>
        </a:xfrm>
        <a:prstGeom prst="rightArrow">
          <a:avLst>
            <a:gd name="adj1" fmla="val 60000"/>
            <a:gd name="adj2" fmla="val 50000"/>
          </a:avLst>
        </a:prstGeom>
        <a:gradFill rotWithShape="0">
          <a:gsLst>
            <a:gs pos="0">
              <a:schemeClr val="accent5">
                <a:hueOff val="-646018"/>
                <a:satOff val="-12679"/>
                <a:lumOff val="-6274"/>
                <a:alphaOff val="0"/>
                <a:satMod val="103000"/>
                <a:lumMod val="102000"/>
                <a:tint val="94000"/>
              </a:schemeClr>
            </a:gs>
            <a:gs pos="50000">
              <a:schemeClr val="accent5">
                <a:hueOff val="-646018"/>
                <a:satOff val="-12679"/>
                <a:lumOff val="-6274"/>
                <a:alphaOff val="0"/>
                <a:satMod val="110000"/>
                <a:lumMod val="100000"/>
                <a:shade val="100000"/>
              </a:schemeClr>
            </a:gs>
            <a:gs pos="100000">
              <a:schemeClr val="accent5">
                <a:hueOff val="-646018"/>
                <a:satOff val="-12679"/>
                <a:lumOff val="-6274"/>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5198406" y="6071421"/>
        <a:ext cx="242142" cy="264097"/>
      </dsp:txXfrm>
    </dsp:sp>
    <dsp:sp modelId="{B0159C51-9391-4287-8CC8-9E13CEB0A164}">
      <dsp:nvSpPr>
        <dsp:cNvPr id="0" name=""/>
        <dsp:cNvSpPr/>
      </dsp:nvSpPr>
      <dsp:spPr>
        <a:xfrm>
          <a:off x="3627281" y="5551379"/>
          <a:ext cx="1304180" cy="1304180"/>
        </a:xfrm>
        <a:prstGeom prst="ellipse">
          <a:avLst/>
        </a:prstGeom>
        <a:gradFill rotWithShape="0">
          <a:gsLst>
            <a:gs pos="0">
              <a:schemeClr val="accent5">
                <a:hueOff val="-807522"/>
                <a:satOff val="-15849"/>
                <a:lumOff val="-7843"/>
                <a:alphaOff val="0"/>
                <a:satMod val="103000"/>
                <a:lumMod val="102000"/>
                <a:tint val="94000"/>
              </a:schemeClr>
            </a:gs>
            <a:gs pos="50000">
              <a:schemeClr val="accent5">
                <a:hueOff val="-807522"/>
                <a:satOff val="-15849"/>
                <a:lumOff val="-7843"/>
                <a:alphaOff val="0"/>
                <a:satMod val="110000"/>
                <a:lumMod val="100000"/>
                <a:shade val="100000"/>
              </a:schemeClr>
            </a:gs>
            <a:gs pos="100000">
              <a:schemeClr val="accent5">
                <a:hueOff val="-807522"/>
                <a:satOff val="-15849"/>
                <a:lumOff val="-7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Build your Base of Support</a:t>
          </a:r>
          <a:endParaRPr lang="en-US" sz="1400" kern="1200" dirty="0"/>
        </a:p>
      </dsp:txBody>
      <dsp:txXfrm>
        <a:off x="3818274" y="5742372"/>
        <a:ext cx="922194" cy="922194"/>
      </dsp:txXfrm>
    </dsp:sp>
    <dsp:sp modelId="{309940FD-A74A-4CB7-98DE-1E6A77B85509}">
      <dsp:nvSpPr>
        <dsp:cNvPr id="0" name=""/>
        <dsp:cNvSpPr/>
      </dsp:nvSpPr>
      <dsp:spPr>
        <a:xfrm rot="13200000">
          <a:off x="3364393" y="5360761"/>
          <a:ext cx="345917" cy="440161"/>
        </a:xfrm>
        <a:prstGeom prst="rightArrow">
          <a:avLst>
            <a:gd name="adj1" fmla="val 60000"/>
            <a:gd name="adj2" fmla="val 50000"/>
          </a:avLst>
        </a:prstGeom>
        <a:gradFill rotWithShape="0">
          <a:gsLst>
            <a:gs pos="0">
              <a:schemeClr val="accent5">
                <a:hueOff val="-807522"/>
                <a:satOff val="-15849"/>
                <a:lumOff val="-7843"/>
                <a:alphaOff val="0"/>
                <a:satMod val="103000"/>
                <a:lumMod val="102000"/>
                <a:tint val="94000"/>
              </a:schemeClr>
            </a:gs>
            <a:gs pos="50000">
              <a:schemeClr val="accent5">
                <a:hueOff val="-807522"/>
                <a:satOff val="-15849"/>
                <a:lumOff val="-7843"/>
                <a:alphaOff val="0"/>
                <a:satMod val="110000"/>
                <a:lumMod val="100000"/>
                <a:shade val="100000"/>
              </a:schemeClr>
            </a:gs>
            <a:gs pos="100000">
              <a:schemeClr val="accent5">
                <a:hueOff val="-807522"/>
                <a:satOff val="-15849"/>
                <a:lumOff val="-784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456029" y="5482146"/>
        <a:ext cx="242142" cy="264097"/>
      </dsp:txXfrm>
    </dsp:sp>
    <dsp:sp modelId="{2AB363B9-C35C-4234-A35D-BBB2F53BDDFC}">
      <dsp:nvSpPr>
        <dsp:cNvPr id="0" name=""/>
        <dsp:cNvSpPr/>
      </dsp:nvSpPr>
      <dsp:spPr>
        <a:xfrm>
          <a:off x="2128243" y="4293537"/>
          <a:ext cx="1304180" cy="1304180"/>
        </a:xfrm>
        <a:prstGeom prst="ellipse">
          <a:avLst/>
        </a:prstGeom>
        <a:gradFill rotWithShape="0">
          <a:gsLst>
            <a:gs pos="0">
              <a:schemeClr val="accent5">
                <a:hueOff val="-969027"/>
                <a:satOff val="-19019"/>
                <a:lumOff val="-9412"/>
                <a:alphaOff val="0"/>
                <a:satMod val="103000"/>
                <a:lumMod val="102000"/>
                <a:tint val="94000"/>
              </a:schemeClr>
            </a:gs>
            <a:gs pos="50000">
              <a:schemeClr val="accent5">
                <a:hueOff val="-969027"/>
                <a:satOff val="-19019"/>
                <a:lumOff val="-9412"/>
                <a:alphaOff val="0"/>
                <a:satMod val="110000"/>
                <a:lumMod val="100000"/>
                <a:shade val="100000"/>
              </a:schemeClr>
            </a:gs>
            <a:gs pos="100000">
              <a:schemeClr val="accent5">
                <a:hueOff val="-969027"/>
                <a:satOff val="-19019"/>
                <a:lumOff val="-941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Get to Know people and Key Players</a:t>
          </a:r>
          <a:endParaRPr lang="en-US" sz="1400" kern="1200" dirty="0"/>
        </a:p>
      </dsp:txBody>
      <dsp:txXfrm>
        <a:off x="2319236" y="4484530"/>
        <a:ext cx="922194" cy="922194"/>
      </dsp:txXfrm>
    </dsp:sp>
    <dsp:sp modelId="{A49C86E7-C1CA-4E57-8A62-4C171644EC79}">
      <dsp:nvSpPr>
        <dsp:cNvPr id="0" name=""/>
        <dsp:cNvSpPr/>
      </dsp:nvSpPr>
      <dsp:spPr>
        <a:xfrm rot="15600000">
          <a:off x="2439172" y="3771624"/>
          <a:ext cx="345917" cy="440161"/>
        </a:xfrm>
        <a:prstGeom prst="rightArrow">
          <a:avLst>
            <a:gd name="adj1" fmla="val 60000"/>
            <a:gd name="adj2" fmla="val 50000"/>
          </a:avLst>
        </a:prstGeom>
        <a:gradFill rotWithShape="0">
          <a:gsLst>
            <a:gs pos="0">
              <a:schemeClr val="accent5">
                <a:hueOff val="-969027"/>
                <a:satOff val="-19019"/>
                <a:lumOff val="-9412"/>
                <a:alphaOff val="0"/>
                <a:satMod val="103000"/>
                <a:lumMod val="102000"/>
                <a:tint val="94000"/>
              </a:schemeClr>
            </a:gs>
            <a:gs pos="50000">
              <a:schemeClr val="accent5">
                <a:hueOff val="-969027"/>
                <a:satOff val="-19019"/>
                <a:lumOff val="-9412"/>
                <a:alphaOff val="0"/>
                <a:satMod val="110000"/>
                <a:lumMod val="100000"/>
                <a:shade val="100000"/>
              </a:schemeClr>
            </a:gs>
            <a:gs pos="100000">
              <a:schemeClr val="accent5">
                <a:hueOff val="-969027"/>
                <a:satOff val="-19019"/>
                <a:lumOff val="-941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500070" y="3910755"/>
        <a:ext cx="242142" cy="264097"/>
      </dsp:txXfrm>
    </dsp:sp>
    <dsp:sp modelId="{1CFC865A-0FA9-4E95-B9AF-0A94A9B36C83}">
      <dsp:nvSpPr>
        <dsp:cNvPr id="0" name=""/>
        <dsp:cNvSpPr/>
      </dsp:nvSpPr>
      <dsp:spPr>
        <a:xfrm>
          <a:off x="1788438" y="2366410"/>
          <a:ext cx="1304180" cy="1304180"/>
        </a:xfrm>
        <a:prstGeom prst="ellipse">
          <a:avLst/>
        </a:prstGeom>
        <a:gradFill rotWithShape="0">
          <a:gsLst>
            <a:gs pos="0">
              <a:schemeClr val="accent5">
                <a:hueOff val="-1130531"/>
                <a:satOff val="-22189"/>
                <a:lumOff val="-10980"/>
                <a:alphaOff val="0"/>
                <a:satMod val="103000"/>
                <a:lumMod val="102000"/>
                <a:tint val="94000"/>
              </a:schemeClr>
            </a:gs>
            <a:gs pos="50000">
              <a:schemeClr val="accent5">
                <a:hueOff val="-1130531"/>
                <a:satOff val="-22189"/>
                <a:lumOff val="-10980"/>
                <a:alphaOff val="0"/>
                <a:satMod val="110000"/>
                <a:lumMod val="100000"/>
                <a:shade val="100000"/>
              </a:schemeClr>
            </a:gs>
            <a:gs pos="100000">
              <a:schemeClr val="accent5">
                <a:hueOff val="-1130531"/>
                <a:satOff val="-22189"/>
                <a:lumOff val="-10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Know the Process</a:t>
          </a:r>
          <a:endParaRPr lang="en-US" sz="1400" kern="1200" dirty="0"/>
        </a:p>
      </dsp:txBody>
      <dsp:txXfrm>
        <a:off x="1979431" y="2557403"/>
        <a:ext cx="922194" cy="922194"/>
      </dsp:txXfrm>
    </dsp:sp>
    <dsp:sp modelId="{CA9D9CE1-09FF-415F-82D5-64F4F4380005}">
      <dsp:nvSpPr>
        <dsp:cNvPr id="0" name=""/>
        <dsp:cNvSpPr/>
      </dsp:nvSpPr>
      <dsp:spPr>
        <a:xfrm rot="18000000">
          <a:off x="2751889" y="1959555"/>
          <a:ext cx="345917" cy="440161"/>
        </a:xfrm>
        <a:prstGeom prst="rightArrow">
          <a:avLst>
            <a:gd name="adj1" fmla="val 60000"/>
            <a:gd name="adj2" fmla="val 50000"/>
          </a:avLst>
        </a:prstGeom>
        <a:gradFill rotWithShape="0">
          <a:gsLst>
            <a:gs pos="0">
              <a:schemeClr val="accent5">
                <a:hueOff val="-1130531"/>
                <a:satOff val="-22189"/>
                <a:lumOff val="-10980"/>
                <a:alphaOff val="0"/>
                <a:satMod val="103000"/>
                <a:lumMod val="102000"/>
                <a:tint val="94000"/>
              </a:schemeClr>
            </a:gs>
            <a:gs pos="50000">
              <a:schemeClr val="accent5">
                <a:hueOff val="-1130531"/>
                <a:satOff val="-22189"/>
                <a:lumOff val="-10980"/>
                <a:alphaOff val="0"/>
                <a:satMod val="110000"/>
                <a:lumMod val="100000"/>
                <a:shade val="100000"/>
              </a:schemeClr>
            </a:gs>
            <a:gs pos="100000">
              <a:schemeClr val="accent5">
                <a:hueOff val="-1130531"/>
                <a:satOff val="-22189"/>
                <a:lumOff val="-1098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777833" y="2092523"/>
        <a:ext cx="242142" cy="264097"/>
      </dsp:txXfrm>
    </dsp:sp>
    <dsp:sp modelId="{D3082B25-5CF5-4210-8249-98CF9F8949F8}">
      <dsp:nvSpPr>
        <dsp:cNvPr id="0" name=""/>
        <dsp:cNvSpPr/>
      </dsp:nvSpPr>
      <dsp:spPr>
        <a:xfrm>
          <a:off x="2766866" y="671723"/>
          <a:ext cx="1304180" cy="1304180"/>
        </a:xfrm>
        <a:prstGeom prst="ellipse">
          <a:avLst/>
        </a:prstGeom>
        <a:gradFill rotWithShape="0">
          <a:gsLst>
            <a:gs pos="0">
              <a:schemeClr val="accent5">
                <a:hueOff val="-1292036"/>
                <a:satOff val="-25359"/>
                <a:lumOff val="-12549"/>
                <a:alphaOff val="0"/>
                <a:satMod val="103000"/>
                <a:lumMod val="102000"/>
                <a:tint val="94000"/>
              </a:schemeClr>
            </a:gs>
            <a:gs pos="50000">
              <a:schemeClr val="accent5">
                <a:hueOff val="-1292036"/>
                <a:satOff val="-25359"/>
                <a:lumOff val="-12549"/>
                <a:alphaOff val="0"/>
                <a:satMod val="110000"/>
                <a:lumMod val="100000"/>
                <a:shade val="100000"/>
              </a:schemeClr>
            </a:gs>
            <a:gs pos="100000">
              <a:schemeClr val="accent5">
                <a:hueOff val="-1292036"/>
                <a:satOff val="-25359"/>
                <a:lumOff val="-125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Monitor Legislative Activity of the Issue </a:t>
          </a:r>
          <a:endParaRPr lang="en-US" sz="1400" kern="1200" dirty="0"/>
        </a:p>
      </dsp:txBody>
      <dsp:txXfrm>
        <a:off x="2957859" y="862716"/>
        <a:ext cx="922194" cy="922194"/>
      </dsp:txXfrm>
    </dsp:sp>
    <dsp:sp modelId="{47B9A598-56A8-4B17-BB58-D276615C613E}">
      <dsp:nvSpPr>
        <dsp:cNvPr id="0" name=""/>
        <dsp:cNvSpPr/>
      </dsp:nvSpPr>
      <dsp:spPr>
        <a:xfrm rot="20400000">
          <a:off x="4156220" y="772439"/>
          <a:ext cx="345917" cy="440161"/>
        </a:xfrm>
        <a:prstGeom prst="rightArrow">
          <a:avLst>
            <a:gd name="adj1" fmla="val 60000"/>
            <a:gd name="adj2" fmla="val 50000"/>
          </a:avLst>
        </a:prstGeom>
        <a:gradFill rotWithShape="0">
          <a:gsLst>
            <a:gs pos="0">
              <a:schemeClr val="accent5">
                <a:hueOff val="-1292036"/>
                <a:satOff val="-25359"/>
                <a:lumOff val="-12549"/>
                <a:alphaOff val="0"/>
                <a:satMod val="103000"/>
                <a:lumMod val="102000"/>
                <a:tint val="94000"/>
              </a:schemeClr>
            </a:gs>
            <a:gs pos="50000">
              <a:schemeClr val="accent5">
                <a:hueOff val="-1292036"/>
                <a:satOff val="-25359"/>
                <a:lumOff val="-12549"/>
                <a:alphaOff val="0"/>
                <a:satMod val="110000"/>
                <a:lumMod val="100000"/>
                <a:shade val="100000"/>
              </a:schemeClr>
            </a:gs>
            <a:gs pos="100000">
              <a:schemeClr val="accent5">
                <a:hueOff val="-1292036"/>
                <a:satOff val="-25359"/>
                <a:lumOff val="-12549"/>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159349" y="878218"/>
        <a:ext cx="242142" cy="26409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C6ACB66-EAB9-4D45-9F9C-28EA120D791D}" type="datetimeFigureOut">
              <a:rPr lang="en-US"/>
              <a:pPr/>
              <a:t>5/27/2015</a:t>
            </a:fld>
            <a:endParaRPr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2837A6B-DAA4-4C2D-AEAB-4E9E70095794}" type="slidenum">
              <a:rPr/>
              <a:pPr/>
              <a:t>‹#›</a:t>
            </a:fld>
            <a:endParaRPr dirty="0"/>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879D970-AC71-40CF-8717-2E4EAB5207AF}" type="datetimeFigureOut">
              <a:rPr lang="en-US"/>
              <a:pPr/>
              <a:t>5/27/2015</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266150-FA26-45B5-BF0B-186B42A09DC9}" type="slidenum">
              <a:rPr/>
              <a:pPr/>
              <a:t>‹#›</a:t>
            </a:fld>
            <a:endParaRPr dirty="0"/>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headinjury.com/advoplan.ht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headinjury.com/myviews.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 and welcome</a:t>
            </a:r>
            <a:r>
              <a:rPr lang="en-US" baseline="0" dirty="0" smtClean="0"/>
              <a:t> to the developing an advocacy plan webinar.  My name is Heather Lockard and I am the training and development manager for the Missouri association for community action or MACA.  Today we are going to focus on the nine steps to think about when advocating.  These nine steps will be used to create a plan to help you be intentional about the advocacy work that you do.  Although this webinar will focus primarily on the advocacy work you do with legislators and Missouri congressional members it could be used for any advocacy work that you do.  </a:t>
            </a:r>
          </a:p>
          <a:p>
            <a:endParaRPr lang="en-US" baseline="0" dirty="0" smtClean="0"/>
          </a:p>
          <a:p>
            <a:r>
              <a:rPr lang="en-US" baseline="0" dirty="0" smtClean="0"/>
              <a:t>Before we get started, I would like to ask everyone to mute their phones.  If you do have to step away during the webinar we completely understand but please do not put your phone on hold or we all get to listen to your music.  We will have time for question and answer at the end.  </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1</a:t>
            </a:fld>
            <a:endParaRPr lang="en-US" dirty="0"/>
          </a:p>
        </p:txBody>
      </p:sp>
    </p:spTree>
    <p:extLst>
      <p:ext uri="{BB962C8B-B14F-4D97-AF65-F5344CB8AC3E}">
        <p14:creationId xmlns:p14="http://schemas.microsoft.com/office/powerpoint/2010/main" val="395110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dirty="0" smtClean="0"/>
              <a:t>After</a:t>
            </a:r>
            <a:r>
              <a:rPr lang="en-US" baseline="0" dirty="0" smtClean="0"/>
              <a:t> you have identified your issue you will prioritize your goals.  </a:t>
            </a:r>
            <a:r>
              <a:rPr lang="en-US" dirty="0" smtClean="0"/>
              <a:t>You</a:t>
            </a:r>
            <a:r>
              <a:rPr lang="en-US" baseline="0" dirty="0" smtClean="0"/>
              <a:t> can start by asking yourself “What needs to change in order to affect the issue?”  </a:t>
            </a:r>
          </a:p>
          <a:p>
            <a:endParaRPr lang="en-US" baseline="0" dirty="0" smtClean="0"/>
          </a:p>
          <a:p>
            <a:r>
              <a:rPr lang="en-US" baseline="0" dirty="0" smtClean="0"/>
              <a:t>Your may also want to brainstorm any norms, policies, procedures and/or laws that need to change in order to affect your issue.  </a:t>
            </a:r>
            <a:endParaRPr lang="en-US" dirty="0" smtClean="0"/>
          </a:p>
        </p:txBody>
      </p:sp>
      <p:sp>
        <p:nvSpPr>
          <p:cNvPr id="47108" name="Slide Number Placeholder 3"/>
          <p:cNvSpPr>
            <a:spLocks noGrp="1"/>
          </p:cNvSpPr>
          <p:nvPr>
            <p:ph type="sldNum" sz="quarter" idx="5"/>
          </p:nvPr>
        </p:nvSpPr>
        <p:spPr>
          <a:noFill/>
        </p:spPr>
        <p:txBody>
          <a:bodyPr/>
          <a:lstStyle/>
          <a:p>
            <a:fld id="{C5848DAB-EB57-4A40-8D99-2EC7DF47C037}" type="slidenum">
              <a:rPr lang="en-US" smtClean="0"/>
              <a:pPr/>
              <a:t>10</a:t>
            </a:fld>
            <a:endParaRPr lang="en-US" dirty="0" smtClean="0"/>
          </a:p>
        </p:txBody>
      </p:sp>
    </p:spTree>
    <p:extLst>
      <p:ext uri="{BB962C8B-B14F-4D97-AF65-F5344CB8AC3E}">
        <p14:creationId xmlns:p14="http://schemas.microsoft.com/office/powerpoint/2010/main" val="473252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715AA39-D9FC-42F4-AB14-42BBF2F4B5E3}" type="slidenum">
              <a:rPr lang="en-US" smtClean="0"/>
              <a:pPr/>
              <a:t>11</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z="1100" dirty="0" smtClean="0"/>
              <a:t>If you are asked what the goal of your advocacy plan is, your answer may come out in the form of a mission statement: "Our aim is to create decent and affordable housing," or "We intend to reduce pollution of the local waterways." However, for planning purposes, goals should be split down into much more specific steps Remember that it's better to keep your focus on a relatively narrow, manageable group of issues, rather than letting yourselves try to cover too much ground, and lose strength in the process. It's also important to split up the goals according to your time-frame,</a:t>
            </a:r>
            <a:r>
              <a:rPr lang="en-US" sz="1100" baseline="0" dirty="0" smtClean="0"/>
              <a:t> so you may have long-term, intermediate and short term goals.  </a:t>
            </a:r>
          </a:p>
          <a:p>
            <a:pPr eaLnBrk="1" hangingPunct="1"/>
            <a:endParaRPr lang="en-US" sz="1100" baseline="0" dirty="0" smtClean="0"/>
          </a:p>
          <a:p>
            <a:pPr eaLnBrk="1" hangingPunct="1"/>
            <a:r>
              <a:rPr lang="en-US" sz="1100" baseline="0" dirty="0" smtClean="0"/>
              <a:t>Your long term goals will spell out where you want to be at the end of the advocacy plan</a:t>
            </a:r>
          </a:p>
          <a:p>
            <a:pPr eaLnBrk="1" hangingPunct="1"/>
            <a:r>
              <a:rPr lang="en-US" sz="1100" baseline="0" dirty="0" smtClean="0"/>
              <a:t>Your intermediate goals get you much of the way.  They focus on community and systems changes and provide concrete building blocks towards the ultimate goal.  </a:t>
            </a:r>
          </a:p>
          <a:p>
            <a:pPr eaLnBrk="1" hangingPunct="1"/>
            <a:r>
              <a:rPr lang="en-US" sz="1100" baseline="0" dirty="0" smtClean="0"/>
              <a:t>Your short term goals have some of the same functions as the intermediate goals.  They keep you and/or the group motivated and provide more immediate benchmarks in the form of action steps.  </a:t>
            </a:r>
            <a:r>
              <a:rPr lang="en-US" sz="1100" dirty="0" smtClean="0"/>
              <a:t> </a:t>
            </a:r>
          </a:p>
          <a:p>
            <a:pPr eaLnBrk="1" hangingPunct="1"/>
            <a:endParaRPr lang="en-US" sz="1100" dirty="0" smtClean="0"/>
          </a:p>
          <a:p>
            <a:pPr eaLnBrk="1" hangingPunct="1"/>
            <a:r>
              <a:rPr lang="en-US" sz="1100" baseline="0" dirty="0" smtClean="0"/>
              <a:t>Once you have completed your brainstorming look over the entire list and determine what you would most like to achieve.  Be realistic about the options that are available to you but do not limit yourself.  You can affect great change through advocacy work.  </a:t>
            </a:r>
          </a:p>
          <a:p>
            <a:pPr eaLnBrk="1" hangingPunct="1"/>
            <a:endParaRPr lang="en-US" sz="1100" baseline="0" dirty="0" smtClean="0"/>
          </a:p>
          <a:p>
            <a:pPr eaLnBrk="1" hangingPunct="1"/>
            <a:r>
              <a:rPr lang="en-US" sz="1100" baseline="0" dirty="0" smtClean="0"/>
              <a:t>Finally, prioritize your goals.  These goals will be the primary focus for the rest of the plan and your work.  </a:t>
            </a:r>
          </a:p>
          <a:p>
            <a:pPr eaLnBrk="1" hangingPunct="1"/>
            <a:endParaRPr lang="en-US" sz="1100" baseline="0" dirty="0" smtClean="0"/>
          </a:p>
          <a:p>
            <a:pPr eaLnBrk="1" hangingPunct="1"/>
            <a:endParaRPr lang="en-US" sz="1100" baseline="0" dirty="0" smtClean="0"/>
          </a:p>
          <a:p>
            <a:pPr eaLnBrk="1" hangingPunct="1"/>
            <a:endParaRPr lang="en-US" sz="1100" dirty="0" smtClean="0"/>
          </a:p>
        </p:txBody>
      </p:sp>
    </p:spTree>
    <p:extLst>
      <p:ext uri="{BB962C8B-B14F-4D97-AF65-F5344CB8AC3E}">
        <p14:creationId xmlns:p14="http://schemas.microsoft.com/office/powerpoint/2010/main" val="197400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third step is to research the issue.  </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12</a:t>
            </a:fld>
            <a:endParaRPr lang="en-US" dirty="0"/>
          </a:p>
        </p:txBody>
      </p:sp>
    </p:spTree>
    <p:extLst>
      <p:ext uri="{BB962C8B-B14F-4D97-AF65-F5344CB8AC3E}">
        <p14:creationId xmlns:p14="http://schemas.microsoft.com/office/powerpoint/2010/main" val="3111383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z="1100" dirty="0" smtClean="0"/>
              <a:t>You will want to have some facts and figures</a:t>
            </a:r>
            <a:r>
              <a:rPr lang="en-US" sz="1100" baseline="0" dirty="0" smtClean="0"/>
              <a:t> to support your issues.  You need to have credible research, previous evidence, or other’s experiences to discuss.  </a:t>
            </a:r>
          </a:p>
          <a:p>
            <a:endParaRPr lang="en-US" sz="1100" baseline="0" dirty="0" smtClean="0"/>
          </a:p>
          <a:p>
            <a:r>
              <a:rPr lang="en-US" sz="1100" baseline="0" dirty="0" smtClean="0"/>
              <a:t>You also want to research the resources and assets that are available to you.  Once you have your goals written down, it is easier to make an inventory of the resources you will need, in terms of organization, money, allies, etc.  Resources for advocacy may be very different from those needed to run service programs in your community.  You will not necessarily need massive financial support as would be the case if you wanted to create a new community based program.  Your list of available resources will vary, according to your issue and your needs but might include some of the following: </a:t>
            </a:r>
          </a:p>
          <a:p>
            <a:pPr>
              <a:buFont typeface="Arial" pitchFamily="34" charset="0"/>
              <a:buChar char="•"/>
            </a:pPr>
            <a:r>
              <a:rPr lang="en-US" sz="1100" dirty="0" smtClean="0"/>
              <a:t>Funds (including in-kind contributions) balanced against expenses </a:t>
            </a:r>
          </a:p>
          <a:p>
            <a:pPr>
              <a:buFont typeface="Arial" pitchFamily="34" charset="0"/>
              <a:buChar char="•"/>
            </a:pPr>
            <a:r>
              <a:rPr lang="en-US" sz="1100" dirty="0" smtClean="0"/>
              <a:t>People who are already available (both staff and volunteers), and their skills </a:t>
            </a:r>
          </a:p>
          <a:p>
            <a:pPr>
              <a:buFont typeface="Arial" pitchFamily="34" charset="0"/>
              <a:buChar char="•"/>
            </a:pPr>
            <a:r>
              <a:rPr lang="en-US" sz="1100" dirty="0" smtClean="0"/>
              <a:t>People you expect to be available </a:t>
            </a:r>
          </a:p>
          <a:p>
            <a:pPr>
              <a:buFont typeface="Arial" pitchFamily="34" charset="0"/>
              <a:buChar char="•"/>
            </a:pPr>
            <a:r>
              <a:rPr lang="en-US" sz="1100" dirty="0" smtClean="0"/>
              <a:t>Contacts (e.g., with media resources) </a:t>
            </a:r>
          </a:p>
          <a:p>
            <a:pPr>
              <a:buFont typeface="Arial" pitchFamily="34" charset="0"/>
              <a:buChar char="•"/>
            </a:pPr>
            <a:r>
              <a:rPr lang="en-US" sz="1100" dirty="0" smtClean="0"/>
              <a:t>Facilities (e.g., access to transportation and computers, meeting rooms) </a:t>
            </a:r>
          </a:p>
          <a:p>
            <a:pPr>
              <a:buFont typeface="Arial" pitchFamily="34" charset="0"/>
              <a:buChar char="•"/>
            </a:pPr>
            <a:r>
              <a:rPr lang="en-US" sz="1100" dirty="0" smtClean="0"/>
              <a:t>Access to information archives or libraries</a:t>
            </a:r>
          </a:p>
          <a:p>
            <a:endParaRPr lang="en-US" sz="1100" dirty="0" smtClean="0"/>
          </a:p>
          <a:p>
            <a:r>
              <a:rPr lang="en-US" sz="1100" dirty="0" smtClean="0"/>
              <a:t>The simplest way to plan is to write out a list of resources and assets in a binder (or computer file) so you can add new ones as you go along.</a:t>
            </a:r>
          </a:p>
          <a:p>
            <a:endParaRPr lang="en-US" sz="1100" baseline="0" dirty="0" smtClean="0"/>
          </a:p>
          <a:p>
            <a:r>
              <a:rPr lang="en-US" sz="1100" baseline="0" dirty="0" smtClean="0"/>
              <a:t>When researching your issue, you will also want to create a list of expected allies and opponents.  You will want to do some careful planning, including personal contacts and listening.  It may be that people you expect to be opponents may also be allies under certain circumstances, and those thought to be allies may oppose your efforts.  </a:t>
            </a:r>
          </a:p>
          <a:p>
            <a:endParaRPr lang="en-US" sz="1100" baseline="0" dirty="0" smtClean="0"/>
          </a:p>
          <a:p>
            <a:r>
              <a:rPr lang="en-US" sz="1100" baseline="0" dirty="0" smtClean="0"/>
              <a:t>Finally, you want to summarize your research around three points: </a:t>
            </a:r>
          </a:p>
          <a:p>
            <a:r>
              <a:rPr lang="en-US" sz="1100" baseline="0" dirty="0" smtClean="0"/>
              <a:t>Defining the problem, defining the solution and the expected results.  </a:t>
            </a:r>
            <a:endParaRPr lang="en-US" sz="1100" dirty="0" smtClean="0"/>
          </a:p>
          <a:p>
            <a:endParaRPr lang="en-US" dirty="0" smtClean="0"/>
          </a:p>
        </p:txBody>
      </p:sp>
      <p:sp>
        <p:nvSpPr>
          <p:cNvPr id="38916" name="Slide Number Placeholder 3"/>
          <p:cNvSpPr>
            <a:spLocks noGrp="1"/>
          </p:cNvSpPr>
          <p:nvPr>
            <p:ph type="sldNum" sz="quarter" idx="5"/>
          </p:nvPr>
        </p:nvSpPr>
        <p:spPr>
          <a:noFill/>
        </p:spPr>
        <p:txBody>
          <a:bodyPr/>
          <a:lstStyle/>
          <a:p>
            <a:fld id="{0009EBC0-2CAB-4BE5-BB35-7F1736569251}" type="slidenum">
              <a:rPr lang="en-US" smtClean="0"/>
              <a:pPr/>
              <a:t>13</a:t>
            </a:fld>
            <a:endParaRPr lang="en-US" dirty="0" smtClean="0"/>
          </a:p>
        </p:txBody>
      </p:sp>
    </p:spTree>
    <p:extLst>
      <p:ext uri="{BB962C8B-B14F-4D97-AF65-F5344CB8AC3E}">
        <p14:creationId xmlns:p14="http://schemas.microsoft.com/office/powerpoint/2010/main" val="1336490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sense, advocacy itself is a strategy--it's the way you have decided to reach your particular goal, because you can't get what you want without taking on some institutions and people who have power, and getting that power structure to change.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14</a:t>
            </a:fld>
            <a:endParaRPr lang="en-US" dirty="0"/>
          </a:p>
        </p:txBody>
      </p:sp>
    </p:spTree>
    <p:extLst>
      <p:ext uri="{BB962C8B-B14F-4D97-AF65-F5344CB8AC3E}">
        <p14:creationId xmlns:p14="http://schemas.microsoft.com/office/powerpoint/2010/main" val="3986314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you will need to develop </a:t>
            </a:r>
            <a:r>
              <a:rPr lang="en-US" sz="1050" dirty="0" smtClean="0"/>
              <a:t>the specific strategies that will help you reach your goals. As an advocate, you will also have to make sure that your strategies: </a:t>
            </a:r>
          </a:p>
          <a:p>
            <a:pPr>
              <a:buFont typeface="Arial" pitchFamily="34" charset="0"/>
              <a:buChar char="•"/>
            </a:pPr>
            <a:r>
              <a:rPr lang="en-US" sz="1050" dirty="0" smtClean="0"/>
              <a:t>Make the best use of your allies and produce the kind of change you want in your opponents</a:t>
            </a:r>
          </a:p>
          <a:p>
            <a:pPr>
              <a:buFont typeface="Arial" pitchFamily="34" charset="0"/>
              <a:buNone/>
            </a:pPr>
            <a:endParaRPr lang="en-US" sz="1050" dirty="0" smtClean="0"/>
          </a:p>
          <a:p>
            <a:pPr>
              <a:buFont typeface="Arial" pitchFamily="34" charset="0"/>
              <a:buNone/>
            </a:pPr>
            <a:r>
              <a:rPr lang="en-US" sz="1050" dirty="0" smtClean="0"/>
              <a:t>First,</a:t>
            </a:r>
            <a:r>
              <a:rPr lang="en-US" sz="1050" baseline="0" dirty="0" smtClean="0"/>
              <a:t> you will want to determine which committee by which your legislation and/or cause might be considered.  You can find a complete list on the Missouri General Assembly website.  You will also want to think of your supporters that you identified in your previous resource list (you may also find additional supporters through this process that you will want to add to the list).  You will also want to consider state agency personnel who might be called upon for expert advice.  </a:t>
            </a:r>
          </a:p>
          <a:p>
            <a:pPr>
              <a:buFont typeface="Arial" pitchFamily="34" charset="0"/>
              <a:buNone/>
            </a:pPr>
            <a:r>
              <a:rPr lang="en-US" sz="1050" baseline="0" dirty="0" smtClean="0"/>
              <a:t>Finally, you will want to recruit advocates.  Start by transferring potential supporters from your previous list and think about who else you know that may support you in your cause.  Think of Community members who were or are affected by the issue, businesses who may be affected, churches, civic organizations, etc.  </a:t>
            </a:r>
          </a:p>
          <a:p>
            <a:pPr>
              <a:buFont typeface="Arial" pitchFamily="34" charset="0"/>
              <a:buNone/>
            </a:pPr>
            <a:endParaRPr lang="en-US" sz="1050" baseline="0" dirty="0" smtClean="0"/>
          </a:p>
          <a:p>
            <a:pPr>
              <a:buFont typeface="Arial" pitchFamily="34" charset="0"/>
              <a:buNone/>
            </a:pPr>
            <a:r>
              <a:rPr lang="en-US" sz="1050" dirty="0" smtClean="0"/>
              <a:t>Another point to consider about developing your strategy is that many people</a:t>
            </a:r>
            <a:r>
              <a:rPr lang="en-US" sz="1050" baseline="0" dirty="0" smtClean="0"/>
              <a:t> assume that because you are involved in advocacy, your strategy will involve confrontation.  It may, but that is not always the best approach.  Consider different types of confrontation </a:t>
            </a:r>
          </a:p>
          <a:p>
            <a:r>
              <a:rPr lang="en-US" sz="1050" dirty="0" smtClean="0"/>
              <a:t>Less confrontational</a:t>
            </a:r>
            <a:r>
              <a:rPr lang="en-US" sz="1050" baseline="0" dirty="0" smtClean="0"/>
              <a:t> strategies include:  </a:t>
            </a:r>
            <a:r>
              <a:rPr lang="en-US" sz="1050" dirty="0" smtClean="0"/>
              <a:t>Increasing public awareness through a media campaign,</a:t>
            </a:r>
            <a:r>
              <a:rPr lang="en-US" sz="1050" baseline="0" dirty="0" smtClean="0"/>
              <a:t> </a:t>
            </a:r>
            <a:r>
              <a:rPr lang="en-US" sz="1050" dirty="0" smtClean="0"/>
              <a:t>Educating the community,</a:t>
            </a:r>
            <a:r>
              <a:rPr lang="en-US" sz="1050" baseline="0" dirty="0" smtClean="0"/>
              <a:t> g</a:t>
            </a:r>
            <a:r>
              <a:rPr lang="en-US" sz="1050" dirty="0" smtClean="0"/>
              <a:t>athering data</a:t>
            </a:r>
            <a:r>
              <a:rPr lang="en-US" sz="1050" baseline="0" dirty="0" smtClean="0"/>
              <a:t> and working </a:t>
            </a:r>
            <a:r>
              <a:rPr lang="en-US" sz="1050" dirty="0" smtClean="0"/>
              <a:t>for policy change in local government</a:t>
            </a:r>
          </a:p>
          <a:p>
            <a:r>
              <a:rPr lang="en-US" sz="1050" dirty="0" smtClean="0"/>
              <a:t>More confrontational</a:t>
            </a:r>
            <a:r>
              <a:rPr lang="en-US" sz="1050" baseline="0" dirty="0" smtClean="0"/>
              <a:t> strategies include </a:t>
            </a:r>
            <a:endParaRPr lang="en-US" sz="1050" dirty="0" smtClean="0"/>
          </a:p>
          <a:p>
            <a:r>
              <a:rPr lang="en-US" sz="1050" dirty="0" smtClean="0"/>
              <a:t>Pickets, boycotts</a:t>
            </a:r>
            <a:r>
              <a:rPr lang="en-US" sz="1050" baseline="0" dirty="0" smtClean="0"/>
              <a:t> and walkouts.  </a:t>
            </a:r>
            <a:endParaRPr lang="en-US" sz="1050" dirty="0" smtClean="0"/>
          </a:p>
          <a:p>
            <a:pPr>
              <a:buFont typeface="Arial" pitchFamily="34" charset="0"/>
              <a:buNone/>
            </a:pPr>
            <a:endParaRPr lang="en-US" sz="1050" dirty="0" smtClean="0"/>
          </a:p>
          <a:p>
            <a:r>
              <a:rPr lang="en-US" sz="1050" dirty="0" smtClean="0"/>
              <a:t>As you can see, many different actions fit under the definition of "strategy," and they may incorporate many different styles--from friendly persuasion to "in your face." Your choice of style will depend to a great extent on your knowledge of the community, and of what will work (as well as your knowledge of your members and allies, and what they can do best and most comfortably). The point is that you need to think hard about what effect it will have, based on your knowledge of the community, your targets, and the root causes of the issue.</a:t>
            </a:r>
          </a:p>
          <a:p>
            <a:r>
              <a:rPr lang="en-US" sz="1050" dirty="0" smtClean="0"/>
              <a:t>Although it's a good idea to do as much forward planning as possible, an advocacy campaign is likely to be dynamic, adjusting with changing circumstances. Obviously, not everything can be locked in. </a:t>
            </a:r>
          </a:p>
          <a:p>
            <a:r>
              <a:rPr lang="en-US" sz="1050" dirty="0" smtClean="0"/>
              <a:t>It may be useful to brainstorm strategies in the group, and write down those that you feel will help you attain your goals. </a:t>
            </a:r>
          </a:p>
          <a:p>
            <a:r>
              <a:rPr lang="en-US" sz="1050" dirty="0" smtClean="0"/>
              <a:t>Strategies are the broad strokes: they don't spell out specifically how something will get done. That's the job of the tactics (or action steps) that you choose? the next part of the planning process. </a:t>
            </a:r>
          </a:p>
          <a:p>
            <a:endParaRPr lang="en-US" dirty="0" smtClean="0"/>
          </a:p>
          <a:p>
            <a:pPr>
              <a:buFont typeface="Arial" pitchFamily="34" charset="0"/>
              <a:buNone/>
            </a:pPr>
            <a:endParaRPr lang="en-US" dirty="0" smtClean="0"/>
          </a:p>
          <a:p>
            <a:pPr>
              <a:buFont typeface="Arial"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15</a:t>
            </a:fld>
            <a:endParaRPr lang="en-US" dirty="0"/>
          </a:p>
        </p:txBody>
      </p:sp>
    </p:spTree>
    <p:extLst>
      <p:ext uri="{BB962C8B-B14F-4D97-AF65-F5344CB8AC3E}">
        <p14:creationId xmlns:p14="http://schemas.microsoft.com/office/powerpoint/2010/main" val="1658388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fifth step</a:t>
            </a:r>
            <a:r>
              <a:rPr lang="en-US" baseline="0" dirty="0" smtClean="0"/>
              <a:t> of the advocacy plan is to establish a plan of action </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16</a:t>
            </a:fld>
            <a:endParaRPr lang="en-US" dirty="0"/>
          </a:p>
        </p:txBody>
      </p:sp>
    </p:spTree>
    <p:extLst>
      <p:ext uri="{BB962C8B-B14F-4D97-AF65-F5344CB8AC3E}">
        <p14:creationId xmlns:p14="http://schemas.microsoft.com/office/powerpoint/2010/main" val="1715837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z="1100" dirty="0" smtClean="0"/>
              <a:t>The</a:t>
            </a:r>
            <a:r>
              <a:rPr lang="en-US" sz="1100" baseline="0" dirty="0" smtClean="0"/>
              <a:t> f</a:t>
            </a:r>
            <a:r>
              <a:rPr lang="en-US" sz="1100" dirty="0" smtClean="0"/>
              <a:t>irst step in developing a plan of action is to determine a clear message that frames the issue for maximum support.</a:t>
            </a:r>
            <a:r>
              <a:rPr lang="en-US" sz="1100" baseline="0" dirty="0" smtClean="0"/>
              <a:t>  This will allow you to engage your audience.  You also want to develop supporting materials:  fact sheets, web pages, marketing materials, presentations, etc.  </a:t>
            </a:r>
          </a:p>
          <a:p>
            <a:endParaRPr lang="en-US" sz="1100" baseline="0" dirty="0" smtClean="0"/>
          </a:p>
          <a:p>
            <a:r>
              <a:rPr lang="en-US" sz="1100" baseline="0" dirty="0" smtClean="0"/>
              <a:t>You will also want to develop a schedule for strategic legislative contacts.  Again, you can find all of this information on the Missouri General Assembly website.    </a:t>
            </a:r>
          </a:p>
          <a:p>
            <a:r>
              <a:rPr lang="en-US" sz="1100" baseline="0" dirty="0" smtClean="0"/>
              <a:t>Finally, you want to develop t</a:t>
            </a:r>
            <a:r>
              <a:rPr lang="en-US" sz="1100" dirty="0" smtClean="0"/>
              <a:t>actics are the action steps. The finishing touches. The part that shows. Tactics can cover a wide range of activity, from writing letters to speaking up at City Council meetings, from filing complaints to setting up negotiations, from boycotts and demonstrations to carrying out surveys. </a:t>
            </a:r>
          </a:p>
          <a:p>
            <a:r>
              <a:rPr lang="en-US" sz="1100" dirty="0" smtClean="0"/>
              <a:t>As you plan tactics, you will need to make sure that they: </a:t>
            </a:r>
          </a:p>
          <a:p>
            <a:pPr>
              <a:buFont typeface="Arial" pitchFamily="34" charset="0"/>
              <a:buChar char="•"/>
            </a:pPr>
            <a:r>
              <a:rPr lang="en-US" sz="1100" dirty="0" smtClean="0"/>
              <a:t>Carry out your strategy, and are appropriate for your goals </a:t>
            </a:r>
          </a:p>
          <a:p>
            <a:pPr>
              <a:buFont typeface="Arial" pitchFamily="34" charset="0"/>
              <a:buChar char="•"/>
            </a:pPr>
            <a:r>
              <a:rPr lang="en-US" sz="1100" dirty="0" smtClean="0"/>
              <a:t>Fit your style</a:t>
            </a:r>
          </a:p>
          <a:p>
            <a:pPr>
              <a:buFont typeface="Arial" pitchFamily="34" charset="0"/>
              <a:buChar char="•"/>
            </a:pPr>
            <a:r>
              <a:rPr lang="en-US" sz="1100" dirty="0" smtClean="0"/>
              <a:t>Are doable and cost effective</a:t>
            </a:r>
          </a:p>
          <a:p>
            <a:pPr>
              <a:buFont typeface="Arial" pitchFamily="34" charset="0"/>
              <a:buChar char="•"/>
            </a:pPr>
            <a:r>
              <a:rPr lang="en-US" sz="1100" dirty="0" smtClean="0"/>
              <a:t>Make your group feel good about themselves, and what they are doing</a:t>
            </a:r>
          </a:p>
          <a:p>
            <a:endParaRPr lang="en-US" sz="1100" dirty="0" smtClean="0"/>
          </a:p>
          <a:p>
            <a:r>
              <a:rPr lang="en-US" sz="1100" dirty="0" smtClean="0"/>
              <a:t>As you plan tactics, it may be useful to ask yourselves these questions about each of them: </a:t>
            </a:r>
          </a:p>
          <a:p>
            <a:pPr>
              <a:buFont typeface="Arial" pitchFamily="34" charset="0"/>
              <a:buChar char="•"/>
            </a:pPr>
            <a:r>
              <a:rPr lang="en-US" sz="1100" dirty="0" smtClean="0"/>
              <a:t>What will be the scope of this action? </a:t>
            </a:r>
          </a:p>
          <a:p>
            <a:pPr>
              <a:buFont typeface="Arial" pitchFamily="34" charset="0"/>
              <a:buChar char="•"/>
            </a:pPr>
            <a:r>
              <a:rPr lang="en-US" sz="1100" dirty="0" smtClean="0"/>
              <a:t>Who will carry it out? </a:t>
            </a:r>
          </a:p>
          <a:p>
            <a:pPr>
              <a:buFont typeface="Arial" pitchFamily="34" charset="0"/>
              <a:buChar char="•"/>
            </a:pPr>
            <a:r>
              <a:rPr lang="en-US" sz="1100" dirty="0" smtClean="0"/>
              <a:t>When will the action take place, and for how long? </a:t>
            </a:r>
          </a:p>
          <a:p>
            <a:pPr>
              <a:buFont typeface="Arial" pitchFamily="34" charset="0"/>
              <a:buChar char="•"/>
            </a:pPr>
            <a:r>
              <a:rPr lang="en-US" sz="1100" dirty="0" smtClean="0"/>
              <a:t>Do we have the resources to make it happen? </a:t>
            </a:r>
          </a:p>
          <a:p>
            <a:pPr>
              <a:buFont typeface="Arial" pitchFamily="34" charset="0"/>
              <a:buChar char="•"/>
            </a:pPr>
            <a:r>
              <a:rPr lang="en-US" sz="1100" dirty="0" smtClean="0"/>
              <a:t>What resources are available? </a:t>
            </a:r>
          </a:p>
          <a:p>
            <a:pPr>
              <a:buFont typeface="Arial" pitchFamily="34" charset="0"/>
              <a:buChar char="•"/>
            </a:pPr>
            <a:r>
              <a:rPr lang="en-US" sz="1100" dirty="0" smtClean="0"/>
              <a:t>Which allies and constituents should be involved? </a:t>
            </a:r>
          </a:p>
          <a:p>
            <a:pPr>
              <a:buFont typeface="Arial" pitchFamily="34" charset="0"/>
              <a:buChar char="•"/>
            </a:pPr>
            <a:r>
              <a:rPr lang="en-US" sz="1100" dirty="0" smtClean="0"/>
              <a:t>Which individuals and organizations might oppose or resist? </a:t>
            </a:r>
          </a:p>
          <a:p>
            <a:endParaRPr lang="en-US" dirty="0" smtClean="0"/>
          </a:p>
          <a:p>
            <a:endParaRPr lang="en-US" dirty="0" smtClean="0"/>
          </a:p>
        </p:txBody>
      </p:sp>
      <p:sp>
        <p:nvSpPr>
          <p:cNvPr id="38916" name="Slide Number Placeholder 3"/>
          <p:cNvSpPr>
            <a:spLocks noGrp="1"/>
          </p:cNvSpPr>
          <p:nvPr>
            <p:ph type="sldNum" sz="quarter" idx="5"/>
          </p:nvPr>
        </p:nvSpPr>
        <p:spPr>
          <a:noFill/>
        </p:spPr>
        <p:txBody>
          <a:bodyPr/>
          <a:lstStyle/>
          <a:p>
            <a:fld id="{0009EBC0-2CAB-4BE5-BB35-7F1736569251}" type="slidenum">
              <a:rPr lang="en-US" smtClean="0"/>
              <a:pPr/>
              <a:t>17</a:t>
            </a:fld>
            <a:endParaRPr lang="en-US" dirty="0" smtClean="0"/>
          </a:p>
        </p:txBody>
      </p:sp>
    </p:spTree>
    <p:extLst>
      <p:ext uri="{BB962C8B-B14F-4D97-AF65-F5344CB8AC3E}">
        <p14:creationId xmlns:p14="http://schemas.microsoft.com/office/powerpoint/2010/main" val="2987992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sixth step is building your base of support.  You will want to Utilize the list you created before, you want to build on your base of support.  </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18</a:t>
            </a:fld>
            <a:endParaRPr lang="en-US" dirty="0"/>
          </a:p>
        </p:txBody>
      </p:sp>
    </p:spTree>
    <p:extLst>
      <p:ext uri="{BB962C8B-B14F-4D97-AF65-F5344CB8AC3E}">
        <p14:creationId xmlns:p14="http://schemas.microsoft.com/office/powerpoint/2010/main" val="1025988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dirty="0" smtClean="0"/>
              <a:t>After you have determined your list of supporters you will want to</a:t>
            </a:r>
            <a:r>
              <a:rPr lang="en-US" baseline="0" dirty="0" smtClean="0"/>
              <a:t> </a:t>
            </a:r>
            <a:r>
              <a:rPr lang="en-US" dirty="0" smtClean="0"/>
              <a:t>determine how you will communicate with your supporters</a:t>
            </a:r>
            <a:r>
              <a:rPr lang="en-US" baseline="0" dirty="0" smtClean="0"/>
              <a:t> to stay in touch (will you use </a:t>
            </a:r>
            <a:r>
              <a:rPr lang="en-US" baseline="0" dirty="0" err="1" smtClean="0"/>
              <a:t>facebook</a:t>
            </a:r>
            <a:r>
              <a:rPr lang="en-US" baseline="0" dirty="0" smtClean="0"/>
              <a:t>, twitter, email, or other communication tools).  Have a discussion about how often and how you will community with your different audiences: supporters, legislators, general public, etc.  Your methods of communication will probably be different based off of your target audience and your relationship with them.  </a:t>
            </a:r>
          </a:p>
          <a:p>
            <a:endParaRPr lang="en-US" baseline="0" dirty="0" smtClean="0"/>
          </a:p>
          <a:p>
            <a:r>
              <a:rPr lang="en-US" baseline="0" dirty="0" smtClean="0"/>
              <a:t>Seek out new supporters and coalitions.  Research like organizations and community members that may support your cause.  </a:t>
            </a:r>
          </a:p>
          <a:p>
            <a:endParaRPr lang="en-US" baseline="0" dirty="0" smtClean="0"/>
          </a:p>
          <a:p>
            <a:r>
              <a:rPr lang="en-US" baseline="0" dirty="0" smtClean="0"/>
              <a:t>Most importantly, mobilize your grassroots.  Communicate with them and utilize the materials you developed in the previous step.  </a:t>
            </a:r>
            <a:endParaRPr lang="en-US" dirty="0" smtClean="0"/>
          </a:p>
        </p:txBody>
      </p:sp>
      <p:sp>
        <p:nvSpPr>
          <p:cNvPr id="38916" name="Slide Number Placeholder 3"/>
          <p:cNvSpPr>
            <a:spLocks noGrp="1"/>
          </p:cNvSpPr>
          <p:nvPr>
            <p:ph type="sldNum" sz="quarter" idx="5"/>
          </p:nvPr>
        </p:nvSpPr>
        <p:spPr>
          <a:noFill/>
        </p:spPr>
        <p:txBody>
          <a:bodyPr/>
          <a:lstStyle/>
          <a:p>
            <a:fld id="{0009EBC0-2CAB-4BE5-BB35-7F1736569251}" type="slidenum">
              <a:rPr lang="en-US" smtClean="0"/>
              <a:pPr/>
              <a:t>19</a:t>
            </a:fld>
            <a:endParaRPr lang="en-US" dirty="0" smtClean="0"/>
          </a:p>
        </p:txBody>
      </p:sp>
    </p:spTree>
    <p:extLst>
      <p:ext uri="{BB962C8B-B14F-4D97-AF65-F5344CB8AC3E}">
        <p14:creationId xmlns:p14="http://schemas.microsoft.com/office/powerpoint/2010/main" val="1186520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dirty="0" smtClean="0"/>
              <a:t>Why should we develop an advocacy plan?  We are all knowledgeable about</a:t>
            </a:r>
            <a:r>
              <a:rPr lang="en-US" baseline="0" dirty="0" smtClean="0"/>
              <a:t> Community Action and poverty and are passionate about the work that we do.  However, sometimes passion alone is not enough.  Advocacy i</a:t>
            </a:r>
            <a:r>
              <a:rPr lang="en-US" dirty="0" smtClean="0"/>
              <a:t>nvolves getting powerful individuals or organizations to make big changes that may not be in their short-term interest.</a:t>
            </a:r>
            <a:r>
              <a:rPr lang="en-US" baseline="0" dirty="0" smtClean="0"/>
              <a:t>  </a:t>
            </a:r>
            <a:r>
              <a:rPr lang="en-US" dirty="0" smtClean="0"/>
              <a:t>Often involves working in the public eye and</a:t>
            </a:r>
            <a:r>
              <a:rPr lang="en-US" baseline="0" dirty="0" smtClean="0"/>
              <a:t> </a:t>
            </a:r>
            <a:r>
              <a:rPr lang="en-US" dirty="0" smtClean="0"/>
              <a:t>involves sticking out your neck, as you take a stand against a larger opponent.</a:t>
            </a:r>
            <a:r>
              <a:rPr lang="en-US" baseline="0" dirty="0" smtClean="0"/>
              <a:t>  </a:t>
            </a:r>
            <a:r>
              <a:rPr lang="en-US" dirty="0" smtClean="0"/>
              <a:t>Planning will help you find out ahead of time where the major difficulties may lie, and to avoid surprises.</a:t>
            </a:r>
            <a:r>
              <a:rPr lang="en-US" baseline="0" dirty="0" smtClean="0"/>
              <a:t>  </a:t>
            </a:r>
            <a:r>
              <a:rPr lang="en-US" dirty="0" smtClean="0"/>
              <a:t>In addition, as with any project, planning will help you to: </a:t>
            </a:r>
          </a:p>
          <a:p>
            <a:r>
              <a:rPr lang="en-US" dirty="0" smtClean="0"/>
              <a:t>Clarify your goals,</a:t>
            </a:r>
            <a:r>
              <a:rPr lang="en-US" baseline="0" dirty="0" smtClean="0"/>
              <a:t> </a:t>
            </a:r>
            <a:r>
              <a:rPr lang="en-US" dirty="0" smtClean="0"/>
              <a:t>the steps that will take you to your goals, and increase your chances of success. </a:t>
            </a:r>
          </a:p>
          <a:p>
            <a:r>
              <a:rPr lang="en-US" dirty="0" smtClean="0"/>
              <a:t>If you don't plan, you may waste valuable energy, miss some opportunities, perhaps even antagonize people you need to keep on your side. </a:t>
            </a:r>
          </a:p>
          <a:p>
            <a:endParaRPr lang="en-US" b="1" dirty="0" smtClean="0"/>
          </a:p>
          <a:p>
            <a:r>
              <a:rPr lang="en-US" b="1" dirty="0" smtClean="0"/>
              <a:t>So</a:t>
            </a:r>
            <a:r>
              <a:rPr lang="en-US" b="1" baseline="0" dirty="0" smtClean="0"/>
              <a:t> w</a:t>
            </a:r>
            <a:r>
              <a:rPr lang="en-US" b="1" dirty="0" smtClean="0"/>
              <a:t>hen should you create a plan for advocacy?</a:t>
            </a:r>
          </a:p>
          <a:p>
            <a:r>
              <a:rPr lang="en-US" dirty="0" smtClean="0"/>
              <a:t>It's important to complete a plan before you start advocating, because, as you will find, each part of the plan can affect the others. </a:t>
            </a:r>
          </a:p>
          <a:p>
            <a:r>
              <a:rPr lang="en-US" dirty="0" smtClean="0"/>
              <a:t>Normally, planning your goals comes first--but you may have to change those plans if you find, as you plan further, that the tactics you were hoping to use won't work. When you plan everything together</a:t>
            </a:r>
            <a:r>
              <a:rPr lang="en-US" baseline="0" dirty="0" smtClean="0"/>
              <a:t> </a:t>
            </a:r>
            <a:r>
              <a:rPr lang="en-US" dirty="0" smtClean="0"/>
              <a:t>you can both build support </a:t>
            </a:r>
            <a:r>
              <a:rPr lang="en-US" i="1" dirty="0" smtClean="0"/>
              <a:t>and</a:t>
            </a:r>
            <a:r>
              <a:rPr lang="en-US" dirty="0" smtClean="0"/>
              <a:t> make adjustments as you go.</a:t>
            </a:r>
          </a:p>
          <a:p>
            <a:endParaRPr lang="en-US" dirty="0" smtClean="0"/>
          </a:p>
          <a:p>
            <a:r>
              <a:rPr lang="en-US" dirty="0" smtClean="0"/>
              <a:t>Planning is best done as a group activity. One way is to write up ideas on a</a:t>
            </a:r>
            <a:r>
              <a:rPr lang="en-US" baseline="0" dirty="0" smtClean="0"/>
              <a:t> whiteboard </a:t>
            </a:r>
            <a:r>
              <a:rPr lang="en-US" dirty="0" smtClean="0"/>
              <a:t>or on butcher paper. Then, after they've been debated, record the ideas you've chosen in a permanent place. The actual format of the plan is not important. What's important is that you write it down in a form you can use, and that lets you check one part of the plan against the rest. </a:t>
            </a:r>
          </a:p>
          <a:p>
            <a:endParaRPr lang="en-US" dirty="0" smtClean="0">
              <a:latin typeface="Arial" pitchFamily="34" charset="0"/>
            </a:endParaRPr>
          </a:p>
        </p:txBody>
      </p:sp>
      <p:sp>
        <p:nvSpPr>
          <p:cNvPr id="37892" name="Slide Number Placeholder 3"/>
          <p:cNvSpPr>
            <a:spLocks noGrp="1"/>
          </p:cNvSpPr>
          <p:nvPr>
            <p:ph type="sldNum" sz="quarter" idx="5"/>
          </p:nvPr>
        </p:nvSpPr>
        <p:spPr>
          <a:noFill/>
        </p:spPr>
        <p:txBody>
          <a:bodyPr/>
          <a:lstStyle/>
          <a:p>
            <a:fld id="{561D8C9B-A108-424E-99C2-E92DDC0C2B9B}" type="slidenum">
              <a:rPr lang="en-US" smtClean="0">
                <a:latin typeface="Arial" pitchFamily="34" charset="0"/>
              </a:rPr>
              <a:pPr/>
              <a:t>2</a:t>
            </a:fld>
            <a:endParaRPr lang="en-US" dirty="0" smtClean="0">
              <a:latin typeface="Arial" pitchFamily="34" charset="0"/>
            </a:endParaRPr>
          </a:p>
        </p:txBody>
      </p:sp>
    </p:spTree>
    <p:extLst>
      <p:ext uri="{BB962C8B-B14F-4D97-AF65-F5344CB8AC3E}">
        <p14:creationId xmlns:p14="http://schemas.microsoft.com/office/powerpoint/2010/main" val="3666724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seventh step is getting to know people and key players, this step is simple, you want to research who the key players are: supporters and opponents.  You have already done some of this work but you will want to highlight who those individuals are that are going to be most involved in the process.  </a:t>
            </a:r>
          </a:p>
          <a:p>
            <a:endParaRPr lang="en-US" baseline="0" dirty="0" smtClean="0"/>
          </a:p>
          <a:p>
            <a:r>
              <a:rPr lang="en-US" baseline="0" dirty="0" smtClean="0"/>
              <a:t>Are there key activities that you can participate in to get more involved and get to know these individuals more?  If you do not know some of the key players you will want to identify ways to get to know them.   </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20</a:t>
            </a:fld>
            <a:endParaRPr lang="en-US" dirty="0"/>
          </a:p>
        </p:txBody>
      </p:sp>
    </p:spTree>
    <p:extLst>
      <p:ext uri="{BB962C8B-B14F-4D97-AF65-F5344CB8AC3E}">
        <p14:creationId xmlns:p14="http://schemas.microsoft.com/office/powerpoint/2010/main" val="940504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21</a:t>
            </a:fld>
            <a:endParaRPr lang="en-US" dirty="0"/>
          </a:p>
        </p:txBody>
      </p:sp>
    </p:spTree>
    <p:extLst>
      <p:ext uri="{BB962C8B-B14F-4D97-AF65-F5344CB8AC3E}">
        <p14:creationId xmlns:p14="http://schemas.microsoft.com/office/powerpoint/2010/main" val="3179423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2"/>
                </a:solidFill>
                <a:latin typeface="+mn-lt"/>
                <a:ea typeface="+mn-ea"/>
                <a:cs typeface="+mn-cs"/>
              </a:rPr>
              <a:t>You</a:t>
            </a:r>
            <a:r>
              <a:rPr lang="en-US" sz="1100" kern="1200" baseline="0" dirty="0" smtClean="0">
                <a:solidFill>
                  <a:schemeClr val="tx2"/>
                </a:solidFill>
                <a:latin typeface="+mn-lt"/>
                <a:ea typeface="+mn-ea"/>
                <a:cs typeface="+mn-cs"/>
              </a:rPr>
              <a:t> want to know the legislative process.  The first step in the legislative process is to </a:t>
            </a:r>
            <a:r>
              <a:rPr lang="en-US" sz="1100" kern="1200" dirty="0" smtClean="0">
                <a:solidFill>
                  <a:schemeClr val="tx2"/>
                </a:solidFill>
                <a:latin typeface="+mn-lt"/>
                <a:ea typeface="+mn-ea"/>
                <a:cs typeface="+mn-cs"/>
              </a:rPr>
              <a:t>1. Get a sponsor. A sponsor is the person who introduces the bill. Sometimes your education advocacy will cause a policy-maker to decide to write a bill and introduce it. Sometimes (and more likely) as part of your education advocacy, you will have to ask for someone to be the sponsor.</a:t>
            </a:r>
          </a:p>
          <a:p>
            <a:r>
              <a:rPr lang="en-US" sz="1100" kern="1200" dirty="0" smtClean="0">
                <a:solidFill>
                  <a:schemeClr val="tx2"/>
                </a:solidFill>
                <a:latin typeface="+mn-lt"/>
                <a:ea typeface="+mn-ea"/>
                <a:cs typeface="+mn-cs"/>
              </a:rPr>
              <a:t> </a:t>
            </a:r>
          </a:p>
          <a:p>
            <a:r>
              <a:rPr lang="en-US" sz="1100" kern="1200" dirty="0" smtClean="0">
                <a:solidFill>
                  <a:schemeClr val="tx2"/>
                </a:solidFill>
                <a:latin typeface="+mn-lt"/>
                <a:ea typeface="+mn-ea"/>
                <a:cs typeface="+mn-cs"/>
              </a:rPr>
              <a:t>2. Work on bill language on your own. The bill is where it all starts, and it doesn’t have to be long and complex. A bill becomes an act after it is passed and signed by the Governor or President.  If you have any doubts about the format for writing a bill, you can ask a legislative aide how it should be done, or use bill tracker search engines to find the text of how other bills are written in the legislative body of your concern.</a:t>
            </a:r>
          </a:p>
          <a:p>
            <a:endParaRPr lang="en-US" sz="1100" dirty="0" smtClean="0"/>
          </a:p>
          <a:p>
            <a:r>
              <a:rPr lang="en-US" sz="1100" kern="1200" dirty="0" smtClean="0">
                <a:solidFill>
                  <a:schemeClr val="tx2"/>
                </a:solidFill>
                <a:latin typeface="+mn-lt"/>
                <a:ea typeface="+mn-ea"/>
                <a:cs typeface="+mn-cs"/>
              </a:rPr>
              <a:t>3. Get to know the committee(s) to which the bill might be assigned.</a:t>
            </a:r>
          </a:p>
          <a:p>
            <a:r>
              <a:rPr lang="en-US" sz="1100" kern="1200" dirty="0" smtClean="0">
                <a:solidFill>
                  <a:schemeClr val="tx2"/>
                </a:solidFill>
                <a:latin typeface="+mn-lt"/>
                <a:ea typeface="+mn-ea"/>
                <a:cs typeface="+mn-cs"/>
              </a:rPr>
              <a:t> </a:t>
            </a:r>
          </a:p>
          <a:p>
            <a:r>
              <a:rPr lang="en-US" sz="1100" kern="1200" dirty="0" smtClean="0">
                <a:solidFill>
                  <a:schemeClr val="tx2"/>
                </a:solidFill>
                <a:latin typeface="+mn-lt"/>
                <a:ea typeface="+mn-ea"/>
                <a:cs typeface="+mn-cs"/>
              </a:rPr>
              <a:t>Who is on the committee? </a:t>
            </a:r>
          </a:p>
          <a:p>
            <a:r>
              <a:rPr lang="en-US" sz="1100" kern="1200" dirty="0" smtClean="0">
                <a:solidFill>
                  <a:schemeClr val="tx2"/>
                </a:solidFill>
                <a:latin typeface="+mn-lt"/>
                <a:ea typeface="+mn-ea"/>
                <a:cs typeface="+mn-cs"/>
              </a:rPr>
              <a:t> </a:t>
            </a:r>
          </a:p>
          <a:p>
            <a:r>
              <a:rPr lang="en-US" sz="1100" kern="1200" dirty="0" smtClean="0">
                <a:solidFill>
                  <a:schemeClr val="tx2"/>
                </a:solidFill>
                <a:latin typeface="+mn-lt"/>
                <a:ea typeface="+mn-ea"/>
                <a:cs typeface="+mn-cs"/>
              </a:rPr>
              <a:t>What is their voting history? </a:t>
            </a:r>
          </a:p>
          <a:p>
            <a:r>
              <a:rPr lang="en-US" sz="1100" kern="1200" dirty="0" smtClean="0">
                <a:solidFill>
                  <a:schemeClr val="tx2"/>
                </a:solidFill>
                <a:latin typeface="+mn-lt"/>
                <a:ea typeface="+mn-ea"/>
                <a:cs typeface="+mn-cs"/>
              </a:rPr>
              <a:t> </a:t>
            </a:r>
          </a:p>
          <a:p>
            <a:r>
              <a:rPr lang="en-US" sz="1100" kern="1200" dirty="0" smtClean="0">
                <a:solidFill>
                  <a:schemeClr val="tx2"/>
                </a:solidFill>
                <a:latin typeface="+mn-lt"/>
                <a:ea typeface="+mn-ea"/>
                <a:cs typeface="+mn-cs"/>
              </a:rPr>
              <a:t>Do you know others who might know the committee members if you don’t? </a:t>
            </a:r>
          </a:p>
          <a:p>
            <a:endParaRPr lang="en-US" sz="1100" kern="1200" dirty="0" smtClean="0">
              <a:solidFill>
                <a:schemeClr val="tx2"/>
              </a:solidFill>
              <a:latin typeface="+mn-lt"/>
              <a:ea typeface="+mn-ea"/>
              <a:cs typeface="+mn-cs"/>
            </a:endParaRPr>
          </a:p>
          <a:p>
            <a:r>
              <a:rPr lang="en-US" sz="1100" kern="1200" dirty="0" smtClean="0">
                <a:solidFill>
                  <a:schemeClr val="tx2"/>
                </a:solidFill>
                <a:latin typeface="+mn-lt"/>
                <a:ea typeface="+mn-ea"/>
                <a:cs typeface="+mn-cs"/>
              </a:rPr>
              <a:t>Although your advocacy work may not come to this, it is important to know the process regardless.  There</a:t>
            </a:r>
            <a:r>
              <a:rPr lang="en-US" sz="1100" kern="1200" baseline="0" dirty="0" smtClean="0">
                <a:solidFill>
                  <a:schemeClr val="tx2"/>
                </a:solidFill>
                <a:latin typeface="+mn-lt"/>
                <a:ea typeface="+mn-ea"/>
                <a:cs typeface="+mn-cs"/>
              </a:rPr>
              <a:t> are resources, like a video called school house rock which is a fun and easy way to understand the process.  </a:t>
            </a:r>
            <a:r>
              <a:rPr lang="en-US" sz="1100" kern="1200" dirty="0" smtClean="0">
                <a:solidFill>
                  <a:schemeClr val="tx2"/>
                </a:solidFill>
                <a:latin typeface="+mn-lt"/>
                <a:ea typeface="+mn-ea"/>
                <a:cs typeface="+mn-cs"/>
              </a:rPr>
              <a:t>  </a:t>
            </a:r>
            <a:endParaRPr lang="en-US" sz="1100"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22</a:t>
            </a:fld>
            <a:endParaRPr lang="en-US" dirty="0"/>
          </a:p>
        </p:txBody>
      </p:sp>
    </p:spTree>
    <p:extLst>
      <p:ext uri="{BB962C8B-B14F-4D97-AF65-F5344CB8AC3E}">
        <p14:creationId xmlns:p14="http://schemas.microsoft.com/office/powerpoint/2010/main" val="1148427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The final step of the advocacy plan is to monitor legislative activity of the issue.  You will want to </a:t>
            </a:r>
          </a:p>
          <a:p>
            <a:r>
              <a:rPr lang="en-US" sz="1200" kern="1200" dirty="0" smtClean="0">
                <a:solidFill>
                  <a:schemeClr val="tx2"/>
                </a:solidFill>
                <a:latin typeface="+mn-lt"/>
                <a:ea typeface="+mn-ea"/>
                <a:cs typeface="+mn-cs"/>
              </a:rPr>
              <a:t>1. Prepare for opportunities for public testimony. Frequently, the committee to which the bill is assigned will have a hearing, at which the public is welcome to attend and make comments. This is the time for advocates to make comments regarding their support of the issue, and how considering this issue is so important. </a:t>
            </a:r>
          </a:p>
          <a:p>
            <a:r>
              <a:rPr lang="en-US" sz="1200" kern="1200" dirty="0" smtClean="0">
                <a:solidFill>
                  <a:schemeClr val="tx2"/>
                </a:solidFill>
                <a:latin typeface="+mn-lt"/>
                <a:ea typeface="+mn-ea"/>
                <a:cs typeface="+mn-cs"/>
              </a:rPr>
              <a:t> </a:t>
            </a:r>
          </a:p>
          <a:p>
            <a:r>
              <a:rPr lang="en-US" sz="1200" kern="1200" dirty="0" smtClean="0">
                <a:solidFill>
                  <a:schemeClr val="tx2"/>
                </a:solidFill>
                <a:latin typeface="+mn-lt"/>
                <a:ea typeface="+mn-ea"/>
                <a:cs typeface="+mn-cs"/>
              </a:rPr>
              <a:t>2. You can find out where your bill is in the process, its schedule of meetings and hearings, by following the bill on electronic tracking systems operated by the State of Missouri and U.S. Congress.</a:t>
            </a:r>
          </a:p>
          <a:p>
            <a:r>
              <a:rPr lang="en-US" sz="1200" kern="1200" dirty="0" smtClean="0">
                <a:solidFill>
                  <a:schemeClr val="tx2"/>
                </a:solidFill>
                <a:latin typeface="+mn-lt"/>
                <a:ea typeface="+mn-ea"/>
                <a:cs typeface="+mn-cs"/>
              </a:rPr>
              <a:t> </a:t>
            </a:r>
          </a:p>
          <a:p>
            <a:r>
              <a:rPr lang="en-US" sz="1200" kern="1200" dirty="0" smtClean="0">
                <a:solidFill>
                  <a:schemeClr val="tx2"/>
                </a:solidFill>
                <a:latin typeface="+mn-lt"/>
                <a:ea typeface="+mn-ea"/>
                <a:cs typeface="+mn-cs"/>
              </a:rPr>
              <a:t>3. Have people present to provide testimony. </a:t>
            </a:r>
          </a:p>
          <a:p>
            <a:r>
              <a:rPr lang="en-US" sz="1200" kern="1200" dirty="0" smtClean="0">
                <a:solidFill>
                  <a:schemeClr val="tx2"/>
                </a:solidFill>
                <a:latin typeface="+mn-lt"/>
                <a:ea typeface="+mn-ea"/>
                <a:cs typeface="+mn-cs"/>
              </a:rPr>
              <a:t> </a:t>
            </a:r>
          </a:p>
          <a:p>
            <a:r>
              <a:rPr lang="en-US" sz="1200" kern="1200" dirty="0" smtClean="0">
                <a:solidFill>
                  <a:schemeClr val="tx2"/>
                </a:solidFill>
                <a:latin typeface="+mn-lt"/>
                <a:ea typeface="+mn-ea"/>
                <a:cs typeface="+mn-cs"/>
              </a:rPr>
              <a:t>4. Keep up with your information flow and use your communication mechanisms.</a:t>
            </a:r>
          </a:p>
          <a:p>
            <a:r>
              <a:rPr lang="en-US" sz="1200" kern="1200" dirty="0" smtClean="0">
                <a:solidFill>
                  <a:schemeClr val="tx2"/>
                </a:solidFill>
                <a:latin typeface="+mn-lt"/>
                <a:ea typeface="+mn-ea"/>
                <a:cs typeface="+mn-cs"/>
              </a:rPr>
              <a:t> </a:t>
            </a:r>
          </a:p>
          <a:p>
            <a:r>
              <a:rPr lang="en-US" sz="1200" kern="1200" dirty="0" smtClean="0">
                <a:solidFill>
                  <a:schemeClr val="tx2"/>
                </a:solidFill>
                <a:latin typeface="+mn-lt"/>
                <a:ea typeface="+mn-ea"/>
                <a:cs typeface="+mn-cs"/>
              </a:rPr>
              <a:t>5. Maintain a system and roles. The session isn’t over until it is over, and something that looks “dead” one week can resurrect the next. Keep your system up.</a:t>
            </a:r>
          </a:p>
          <a:p>
            <a:r>
              <a:rPr lang="en-US" sz="1200" kern="1200" dirty="0" smtClean="0">
                <a:solidFill>
                  <a:schemeClr val="tx2"/>
                </a:solidFill>
                <a:latin typeface="+mn-lt"/>
                <a:ea typeface="+mn-ea"/>
                <a:cs typeface="+mn-cs"/>
              </a:rPr>
              <a:t> </a:t>
            </a:r>
          </a:p>
          <a:p>
            <a:r>
              <a:rPr lang="en-US" sz="1200" kern="1200" dirty="0" smtClean="0">
                <a:solidFill>
                  <a:schemeClr val="tx2"/>
                </a:solidFill>
                <a:latin typeface="+mn-lt"/>
                <a:ea typeface="+mn-ea"/>
                <a:cs typeface="+mn-cs"/>
              </a:rPr>
              <a:t>6. Keep realistic expectations.</a:t>
            </a:r>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23</a:t>
            </a:fld>
            <a:endParaRPr lang="en-US" dirty="0"/>
          </a:p>
        </p:txBody>
      </p:sp>
    </p:spTree>
    <p:extLst>
      <p:ext uri="{BB962C8B-B14F-4D97-AF65-F5344CB8AC3E}">
        <p14:creationId xmlns:p14="http://schemas.microsoft.com/office/powerpoint/2010/main" val="1354959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entire plan, covering all nine of the above steps, should be formally written down. The process of writing will help clarify your thinking. The written version will be available to bring us back in line when "scope creep" occurs: we wobble away from our basic plan. </a:t>
            </a:r>
          </a:p>
          <a:p>
            <a:endParaRPr lang="en-US" dirty="0" smtClean="0"/>
          </a:p>
          <a:p>
            <a:r>
              <a:rPr lang="en-US" dirty="0" smtClean="0"/>
              <a:t>Keep at it!  It can take time to create change,</a:t>
            </a:r>
            <a:r>
              <a:rPr lang="en-US" baseline="0" dirty="0" smtClean="0"/>
              <a:t> especially systems and policy changes.  </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24</a:t>
            </a:fld>
            <a:endParaRPr lang="en-US" dirty="0"/>
          </a:p>
        </p:txBody>
      </p:sp>
    </p:spTree>
    <p:extLst>
      <p:ext uri="{BB962C8B-B14F-4D97-AF65-F5344CB8AC3E}">
        <p14:creationId xmlns:p14="http://schemas.microsoft.com/office/powerpoint/2010/main" val="4258755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Together, we can make a difference</a:t>
            </a:r>
            <a:r>
              <a:rPr lang="en-US" baseline="0" dirty="0" smtClean="0"/>
              <a:t> and achieve our statewide vision…</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25</a:t>
            </a:fld>
            <a:endParaRPr lang="en-US" dirty="0"/>
          </a:p>
        </p:txBody>
      </p:sp>
    </p:spTree>
    <p:extLst>
      <p:ext uri="{BB962C8B-B14F-4D97-AF65-F5344CB8AC3E}">
        <p14:creationId xmlns:p14="http://schemas.microsoft.com/office/powerpoint/2010/main" val="709688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72" tIns="46587" rIns="93172" bIns="46587" anchor="b"/>
          <a:lstStyle/>
          <a:p>
            <a:pPr algn="r"/>
            <a:fld id="{757508F2-FDF2-48B1-ADA7-86A955EFEAAB}" type="slidenum">
              <a:rPr lang="en-US" sz="1200"/>
              <a:pPr algn="r"/>
              <a:t>26</a:t>
            </a:fld>
            <a:endParaRPr 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smtClean="0"/>
              <a:t>Thank you for participating in the developing an advocacy plan webinar.  I hope that the information was helpful to you and your advocacy work.  I also want to say how much</a:t>
            </a:r>
            <a:r>
              <a:rPr lang="en-US" baseline="0" dirty="0" smtClean="0"/>
              <a:t> we sincerely appreciate all of the work that you do on behalf of our network and low income people!  If there is ever anyway that we can support you please let us know.  </a:t>
            </a:r>
          </a:p>
          <a:p>
            <a:pPr eaLnBrk="1" hangingPunct="1"/>
            <a:endParaRPr lang="en-US" baseline="0" dirty="0" smtClean="0"/>
          </a:p>
          <a:p>
            <a:pPr eaLnBrk="1" hangingPunct="1"/>
            <a:r>
              <a:rPr lang="en-US" baseline="0" dirty="0" smtClean="0"/>
              <a:t>These advocacy webinars that we are conducting are new for us and we would love to hear from you what worked well and what was not helpful.  I would like to launch three more polls to get your feedback on this webinar.  </a:t>
            </a:r>
            <a:endParaRPr lang="en-US" dirty="0" smtClean="0"/>
          </a:p>
        </p:txBody>
      </p:sp>
      <p:sp>
        <p:nvSpPr>
          <p:cNvPr id="43013" name="Slide Number Placeholder 4"/>
          <p:cNvSpPr>
            <a:spLocks noGrp="1"/>
          </p:cNvSpPr>
          <p:nvPr>
            <p:ph type="sldNum" sz="quarter" idx="5"/>
          </p:nvPr>
        </p:nvSpPr>
        <p:spPr>
          <a:noFill/>
        </p:spPr>
        <p:txBody>
          <a:bodyPr/>
          <a:lstStyle/>
          <a:p>
            <a:fld id="{CED369E4-FFCC-4D93-8BC2-D133667E0104}" type="slidenum">
              <a:rPr lang="en-US" smtClean="0"/>
              <a:pPr/>
              <a:t>26</a:t>
            </a:fld>
            <a:endParaRPr lang="en-US" dirty="0" smtClean="0"/>
          </a:p>
        </p:txBody>
      </p:sp>
    </p:spTree>
    <p:extLst>
      <p:ext uri="{BB962C8B-B14F-4D97-AF65-F5344CB8AC3E}">
        <p14:creationId xmlns:p14="http://schemas.microsoft.com/office/powerpoint/2010/main" val="70687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z="1100" kern="1200" dirty="0" smtClean="0">
                <a:solidFill>
                  <a:schemeClr val="tx2"/>
                </a:solidFill>
                <a:latin typeface="+mn-lt"/>
                <a:ea typeface="+mn-ea"/>
                <a:cs typeface="+mn-cs"/>
              </a:rPr>
              <a:t>What</a:t>
            </a:r>
            <a:r>
              <a:rPr lang="en-US" sz="1100" kern="1200" baseline="0" dirty="0" smtClean="0">
                <a:solidFill>
                  <a:schemeClr val="tx2"/>
                </a:solidFill>
                <a:latin typeface="+mn-lt"/>
                <a:ea typeface="+mn-ea"/>
                <a:cs typeface="+mn-cs"/>
              </a:rPr>
              <a:t> is advocacy?  There are </a:t>
            </a:r>
            <a:r>
              <a:rPr lang="en-US" sz="1100" kern="1200" dirty="0" smtClean="0">
                <a:solidFill>
                  <a:schemeClr val="tx2"/>
                </a:solidFill>
                <a:latin typeface="+mn-lt"/>
                <a:ea typeface="+mn-ea"/>
                <a:cs typeface="+mn-cs"/>
              </a:rPr>
              <a:t>four types of advocacy, or the broad category names for the types of advocacy people do.</a:t>
            </a:r>
            <a:r>
              <a:rPr lang="en-US" sz="1100" kern="1200" baseline="0" dirty="0" smtClean="0">
                <a:solidFill>
                  <a:schemeClr val="tx2"/>
                </a:solidFill>
                <a:latin typeface="+mn-lt"/>
                <a:ea typeface="+mn-ea"/>
                <a:cs typeface="+mn-cs"/>
              </a:rPr>
              <a:t>  The first is: </a:t>
            </a:r>
            <a:endParaRPr lang="en-US" sz="1100" kern="1200" dirty="0" smtClean="0">
              <a:solidFill>
                <a:schemeClr val="tx2"/>
              </a:solidFill>
              <a:latin typeface="+mn-lt"/>
              <a:ea typeface="+mn-ea"/>
              <a:cs typeface="+mn-cs"/>
            </a:endParaRPr>
          </a:p>
          <a:p>
            <a:pPr lvl="0"/>
            <a:r>
              <a:rPr lang="en-US" sz="1100" u="sng" kern="1200" dirty="0" smtClean="0">
                <a:solidFill>
                  <a:schemeClr val="tx2"/>
                </a:solidFill>
                <a:latin typeface="+mn-lt"/>
                <a:ea typeface="+mn-ea"/>
                <a:cs typeface="+mn-cs"/>
              </a:rPr>
              <a:t>Self-advocacy:</a:t>
            </a:r>
            <a:r>
              <a:rPr lang="en-US" sz="1100" kern="1200" dirty="0" smtClean="0">
                <a:solidFill>
                  <a:schemeClr val="tx2"/>
                </a:solidFill>
                <a:latin typeface="+mn-lt"/>
                <a:ea typeface="+mn-ea"/>
                <a:cs typeface="+mn-cs"/>
              </a:rPr>
              <a:t> The act of pleading or making a case for change or assistance that affects primarily you, but that may in the process of helping you actually affect others.</a:t>
            </a:r>
            <a:r>
              <a:rPr lang="en-US" sz="1100" kern="1200" baseline="0" dirty="0" smtClean="0">
                <a:solidFill>
                  <a:schemeClr val="tx2"/>
                </a:solidFill>
                <a:latin typeface="+mn-lt"/>
                <a:ea typeface="+mn-ea"/>
                <a:cs typeface="+mn-cs"/>
              </a:rPr>
              <a:t>  </a:t>
            </a:r>
            <a:r>
              <a:rPr lang="en-US" sz="1100" kern="1200" dirty="0" smtClean="0">
                <a:solidFill>
                  <a:schemeClr val="tx2"/>
                </a:solidFill>
                <a:latin typeface="+mn-lt"/>
                <a:ea typeface="+mn-ea"/>
                <a:cs typeface="+mn-cs"/>
              </a:rPr>
              <a:t>Examples might include: writing a letter to a credit card company asking them to lower your interest rate; going to a school board meeting to ask them to create an allergy policy that will keep you and your kids safe from peanuts; appealing a property tax assessment.</a:t>
            </a:r>
          </a:p>
          <a:p>
            <a:pPr lvl="0"/>
            <a:r>
              <a:rPr lang="en-US" sz="1100" u="sng" kern="1200" dirty="0" smtClean="0">
                <a:solidFill>
                  <a:schemeClr val="tx2"/>
                </a:solidFill>
                <a:latin typeface="+mn-lt"/>
                <a:ea typeface="+mn-ea"/>
                <a:cs typeface="+mn-cs"/>
              </a:rPr>
              <a:t>The second type is Case-advocacy:</a:t>
            </a:r>
            <a:r>
              <a:rPr lang="en-US" sz="1100" kern="1200" dirty="0" smtClean="0">
                <a:solidFill>
                  <a:schemeClr val="tx2"/>
                </a:solidFill>
                <a:latin typeface="+mn-lt"/>
                <a:ea typeface="+mn-ea"/>
                <a:cs typeface="+mn-cs"/>
              </a:rPr>
              <a:t> it</a:t>
            </a:r>
            <a:r>
              <a:rPr lang="en-US" sz="1100" kern="1200" baseline="0" dirty="0" smtClean="0">
                <a:solidFill>
                  <a:schemeClr val="tx2"/>
                </a:solidFill>
                <a:latin typeface="+mn-lt"/>
                <a:ea typeface="+mn-ea"/>
                <a:cs typeface="+mn-cs"/>
              </a:rPr>
              <a:t> i</a:t>
            </a:r>
            <a:r>
              <a:rPr lang="en-US" sz="1100" kern="1200" dirty="0" smtClean="0">
                <a:solidFill>
                  <a:schemeClr val="tx2"/>
                </a:solidFill>
                <a:latin typeface="+mn-lt"/>
                <a:ea typeface="+mn-ea"/>
                <a:cs typeface="+mn-cs"/>
              </a:rPr>
              <a:t>nvolves utilizing the court system to make a legal argument that results in relief of a problem for an individual or group and often, by their nature, create a change in legal, governmental and/or societal structures and standards.</a:t>
            </a:r>
            <a:r>
              <a:rPr lang="en-US" sz="1100" kern="1200" baseline="0" dirty="0" smtClean="0">
                <a:solidFill>
                  <a:schemeClr val="tx2"/>
                </a:solidFill>
                <a:latin typeface="+mn-lt"/>
                <a:ea typeface="+mn-ea"/>
                <a:cs typeface="+mn-cs"/>
              </a:rPr>
              <a:t>  </a:t>
            </a:r>
            <a:r>
              <a:rPr lang="en-US" sz="1100" kern="1200" dirty="0" smtClean="0">
                <a:solidFill>
                  <a:schemeClr val="tx2"/>
                </a:solidFill>
                <a:latin typeface="+mn-lt"/>
                <a:ea typeface="+mn-ea"/>
                <a:cs typeface="+mn-cs"/>
              </a:rPr>
              <a:t>Examples might include: Roe v. Wade; Brown v. the Board of Education; </a:t>
            </a:r>
          </a:p>
          <a:p>
            <a:pPr lvl="0"/>
            <a:r>
              <a:rPr lang="en-US" sz="1100" u="sng" kern="1200" dirty="0" smtClean="0">
                <a:solidFill>
                  <a:schemeClr val="tx2"/>
                </a:solidFill>
                <a:latin typeface="+mn-lt"/>
                <a:ea typeface="+mn-ea"/>
                <a:cs typeface="+mn-cs"/>
              </a:rPr>
              <a:t>The third type of advocacy is Cause-advocacy:  it</a:t>
            </a:r>
            <a:r>
              <a:rPr lang="en-US" sz="1100" u="sng" kern="1200" baseline="0" dirty="0" smtClean="0">
                <a:solidFill>
                  <a:schemeClr val="tx2"/>
                </a:solidFill>
                <a:latin typeface="+mn-lt"/>
                <a:ea typeface="+mn-ea"/>
                <a:cs typeface="+mn-cs"/>
              </a:rPr>
              <a:t> i</a:t>
            </a:r>
            <a:r>
              <a:rPr lang="en-US" sz="1100" kern="1200" dirty="0" smtClean="0">
                <a:solidFill>
                  <a:schemeClr val="tx2"/>
                </a:solidFill>
                <a:latin typeface="+mn-lt"/>
                <a:ea typeface="+mn-ea"/>
                <a:cs typeface="+mn-cs"/>
              </a:rPr>
              <a:t>nvolves being educated about and educating others about an issue or problem that requires change in order for the problem to be reduced or solved. Often, groups of like-opinioned people will organize themselves in order to create a stronger voice for the change or implementation of the change they would like to see happen.  The cause often becomes synonymous with the advocacy group associated with it (i.e., drunk driving and MADD). Cause-advocacy’s primary appeal is to the population at large.</a:t>
            </a:r>
            <a:r>
              <a:rPr lang="en-US" sz="1100" kern="1200" baseline="0" dirty="0" smtClean="0">
                <a:solidFill>
                  <a:schemeClr val="tx2"/>
                </a:solidFill>
                <a:latin typeface="+mn-lt"/>
                <a:ea typeface="+mn-ea"/>
                <a:cs typeface="+mn-cs"/>
              </a:rPr>
              <a:t>  </a:t>
            </a:r>
            <a:r>
              <a:rPr lang="en-US" sz="1100" kern="1200" dirty="0" smtClean="0">
                <a:solidFill>
                  <a:schemeClr val="tx2"/>
                </a:solidFill>
                <a:latin typeface="+mn-lt"/>
                <a:ea typeface="+mn-ea"/>
                <a:cs typeface="+mn-cs"/>
              </a:rPr>
              <a:t>Examples might include: environmentalism; pro-life; drunk driving reduction; recycling; </a:t>
            </a:r>
          </a:p>
          <a:p>
            <a:pPr lvl="0"/>
            <a:r>
              <a:rPr lang="en-US" sz="1100" u="sng" kern="1200" dirty="0" smtClean="0">
                <a:solidFill>
                  <a:schemeClr val="tx2"/>
                </a:solidFill>
                <a:latin typeface="+mn-lt"/>
                <a:ea typeface="+mn-ea"/>
                <a:cs typeface="+mn-cs"/>
              </a:rPr>
              <a:t>The final type of advocacy is Systems-advocacy:  </a:t>
            </a:r>
            <a:r>
              <a:rPr lang="en-US" sz="1100" kern="1200" dirty="0" smtClean="0">
                <a:solidFill>
                  <a:schemeClr val="tx2"/>
                </a:solidFill>
                <a:latin typeface="+mn-lt"/>
                <a:ea typeface="+mn-ea"/>
                <a:cs typeface="+mn-cs"/>
              </a:rPr>
              <a:t>While similar to cause-advocacy and usually occurring simultaneous to a cause, systems-advocacy is differentiated by its appeal being made to “the system” or “system representatives.” Thus, system advocacy is done when the problem-solving change will or needs to occur within the context of laws, policies, and procedures already in place or that require entire systems to put something in place.</a:t>
            </a:r>
            <a:r>
              <a:rPr lang="en-US" sz="1100" kern="1200" baseline="0" dirty="0" smtClean="0">
                <a:solidFill>
                  <a:schemeClr val="tx2"/>
                </a:solidFill>
                <a:latin typeface="+mn-lt"/>
                <a:ea typeface="+mn-ea"/>
                <a:cs typeface="+mn-cs"/>
              </a:rPr>
              <a:t>  </a:t>
            </a:r>
            <a:r>
              <a:rPr lang="en-US" sz="1100" kern="1200" dirty="0" smtClean="0">
                <a:solidFill>
                  <a:schemeClr val="tx2"/>
                </a:solidFill>
                <a:latin typeface="+mn-lt"/>
                <a:ea typeface="+mn-ea"/>
                <a:cs typeface="+mn-cs"/>
              </a:rPr>
              <a:t>Examples might include: health care reform; welfare reform; </a:t>
            </a:r>
          </a:p>
          <a:p>
            <a:endParaRPr lang="en-US" sz="1100" dirty="0" smtClean="0"/>
          </a:p>
        </p:txBody>
      </p:sp>
      <p:sp>
        <p:nvSpPr>
          <p:cNvPr id="38916" name="Slide Number Placeholder 3"/>
          <p:cNvSpPr>
            <a:spLocks noGrp="1"/>
          </p:cNvSpPr>
          <p:nvPr>
            <p:ph type="sldNum" sz="quarter" idx="5"/>
          </p:nvPr>
        </p:nvSpPr>
        <p:spPr>
          <a:noFill/>
        </p:spPr>
        <p:txBody>
          <a:bodyPr/>
          <a:lstStyle/>
          <a:p>
            <a:fld id="{0009EBC0-2CAB-4BE5-BB35-7F1736569251}" type="slidenum">
              <a:rPr lang="en-US" smtClean="0"/>
              <a:pPr/>
              <a:t>3</a:t>
            </a:fld>
            <a:endParaRPr lang="en-US" dirty="0" smtClean="0"/>
          </a:p>
        </p:txBody>
      </p:sp>
    </p:spTree>
    <p:extLst>
      <p:ext uri="{BB962C8B-B14F-4D97-AF65-F5344CB8AC3E}">
        <p14:creationId xmlns:p14="http://schemas.microsoft.com/office/powerpoint/2010/main" val="1375206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Typically,</a:t>
            </a:r>
            <a:r>
              <a:rPr lang="en-US" baseline="0" dirty="0" smtClean="0"/>
              <a:t> when you talk about advocacy, people assume that you are advocating with legislators, but w</a:t>
            </a:r>
            <a:r>
              <a:rPr lang="en-US" dirty="0" smtClean="0"/>
              <a:t>e advocate</a:t>
            </a:r>
            <a:r>
              <a:rPr lang="en-US" baseline="0" dirty="0" smtClean="0"/>
              <a:t> with many different types of people.  People in our own field, the media, community members, family members and legislators.  Like I said earlier, although this webinar will focus primarily on your work with legislators and MO congressional members this plan can be useful in any advocacy work that you do.    </a:t>
            </a:r>
          </a:p>
          <a:p>
            <a:endParaRPr lang="en-US" baseline="0" dirty="0" smtClean="0"/>
          </a:p>
          <a:p>
            <a:r>
              <a:rPr lang="en-US" baseline="0" dirty="0" smtClean="0"/>
              <a:t>Just like we advocate with many different types of people we also advocate in many different ways.  We advocate through education, whether it be public education or educating our constituents about an issue.  We testify and educate policy makers about specific policies.  We also may participate in non-partisan voter education and community mobilization.  </a:t>
            </a:r>
          </a:p>
          <a:p>
            <a:endParaRPr lang="en-US" baseline="0" dirty="0" smtClean="0"/>
          </a:p>
          <a:p>
            <a:r>
              <a:rPr lang="en-US" baseline="0" dirty="0" smtClean="0"/>
              <a:t>CAAs are also very engaged in organizing and mobilizing the community on behalf of low-income families.  It is one of the primary reasons that community action agencies were created.    </a:t>
            </a:r>
          </a:p>
          <a:p>
            <a:endParaRPr lang="en-US" baseline="0" dirty="0" smtClean="0"/>
          </a:p>
          <a:p>
            <a:r>
              <a:rPr lang="en-US" baseline="0" dirty="0" smtClean="0"/>
              <a:t>We also research and disseminate information, create partnerships and advocacy events.  For example, about a year ago, over 200 members of the Missouri CAA network participated in advocacy day.  Members of the network marched to the capitol and met with legislators to inform them about he realities of poverty in their  districts and advocated on behalf of low income people.   </a:t>
            </a:r>
            <a:endParaRPr lang="en-US" dirty="0" smtClean="0"/>
          </a:p>
          <a:p>
            <a:endParaRPr lang="en-US" dirty="0" smtClean="0"/>
          </a:p>
          <a:p>
            <a:r>
              <a:rPr lang="en-US" dirty="0" smtClean="0"/>
              <a:t>I would like to hear from you. How have you advocated?  Launch Poll…</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pPr/>
              <a:t>4</a:t>
            </a:fld>
            <a:endParaRPr lang="en-US" dirty="0"/>
          </a:p>
        </p:txBody>
      </p:sp>
    </p:spTree>
    <p:extLst>
      <p:ext uri="{BB962C8B-B14F-4D97-AF65-F5344CB8AC3E}">
        <p14:creationId xmlns:p14="http://schemas.microsoft.com/office/powerpoint/2010/main" val="3248816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dirty="0" smtClean="0"/>
              <a:t>Be</a:t>
            </a:r>
            <a:r>
              <a:rPr lang="en-US" baseline="0" dirty="0" smtClean="0"/>
              <a:t> honest, if a legislator asks you a question and you do not know that is ok.  You do not have to know everything!  However, tell them that you can find out the answer for them and follow up!!  If you say you are going to do something you need to do it.  </a:t>
            </a:r>
            <a:endParaRPr lang="en-US" dirty="0" smtClean="0"/>
          </a:p>
        </p:txBody>
      </p:sp>
      <p:sp>
        <p:nvSpPr>
          <p:cNvPr id="38916" name="Slide Number Placeholder 3"/>
          <p:cNvSpPr>
            <a:spLocks noGrp="1"/>
          </p:cNvSpPr>
          <p:nvPr>
            <p:ph type="sldNum" sz="quarter" idx="5"/>
          </p:nvPr>
        </p:nvSpPr>
        <p:spPr>
          <a:noFill/>
        </p:spPr>
        <p:txBody>
          <a:bodyPr/>
          <a:lstStyle/>
          <a:p>
            <a:fld id="{0009EBC0-2CAB-4BE5-BB35-7F1736569251}" type="slidenum">
              <a:rPr lang="en-US" smtClean="0"/>
              <a:pPr/>
              <a:t>5</a:t>
            </a:fld>
            <a:endParaRPr lang="en-US" dirty="0" smtClean="0"/>
          </a:p>
        </p:txBody>
      </p:sp>
    </p:spTree>
    <p:extLst>
      <p:ext uri="{BB962C8B-B14F-4D97-AF65-F5344CB8AC3E}">
        <p14:creationId xmlns:p14="http://schemas.microsoft.com/office/powerpoint/2010/main" val="3179900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72" tIns="46587" rIns="93172" bIns="46587" anchor="b"/>
          <a:lstStyle/>
          <a:p>
            <a:pPr algn="r"/>
            <a:fld id="{757508F2-FDF2-48B1-ADA7-86A955EFEAAB}" type="slidenum">
              <a:rPr lang="en-US" sz="1200"/>
              <a:pPr algn="r"/>
              <a:t>6</a:t>
            </a:fld>
            <a:endParaRPr 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smtClean="0"/>
              <a:t>Why</a:t>
            </a:r>
            <a:r>
              <a:rPr lang="en-US" baseline="0" dirty="0" smtClean="0"/>
              <a:t> do we advocate?  To meet the statewide vision of the Missouri community action network…</a:t>
            </a:r>
            <a:endParaRPr lang="en-US" dirty="0" smtClean="0"/>
          </a:p>
        </p:txBody>
      </p:sp>
      <p:sp>
        <p:nvSpPr>
          <p:cNvPr id="43013" name="Slide Number Placeholder 4"/>
          <p:cNvSpPr>
            <a:spLocks noGrp="1"/>
          </p:cNvSpPr>
          <p:nvPr>
            <p:ph type="sldNum" sz="quarter" idx="5"/>
          </p:nvPr>
        </p:nvSpPr>
        <p:spPr>
          <a:noFill/>
        </p:spPr>
        <p:txBody>
          <a:bodyPr/>
          <a:lstStyle/>
          <a:p>
            <a:fld id="{CED369E4-FFCC-4D93-8BC2-D133667E0104}" type="slidenum">
              <a:rPr lang="en-US" smtClean="0"/>
              <a:pPr/>
              <a:t>6</a:t>
            </a:fld>
            <a:endParaRPr lang="en-US" dirty="0" smtClean="0"/>
          </a:p>
        </p:txBody>
      </p:sp>
    </p:spTree>
    <p:extLst>
      <p:ext uri="{BB962C8B-B14F-4D97-AF65-F5344CB8AC3E}">
        <p14:creationId xmlns:p14="http://schemas.microsoft.com/office/powerpoint/2010/main" val="6965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72" tIns="46587" rIns="93172" bIns="46587" anchor="b"/>
          <a:lstStyle/>
          <a:p>
            <a:pPr algn="r"/>
            <a:fld id="{A0EC37D0-4C90-478C-ADF9-94B4257456EF}" type="slidenum">
              <a:rPr lang="en-US" sz="1200"/>
              <a:pPr algn="r"/>
              <a:t>7</a:t>
            </a:fld>
            <a:endParaRPr 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smtClean="0"/>
              <a:t>You are not alone, there are 18 other agencies and 3,000 community</a:t>
            </a:r>
            <a:r>
              <a:rPr lang="en-US" baseline="0" dirty="0" smtClean="0"/>
              <a:t> action staff just like you advocating for low income families and change.  Think about the power of this network and the changes that we can create!  However, to be effective, you do want to be organized.  That is what this webinar is about today, to offer you a nine step plan to help you organize your advocacy work.  </a:t>
            </a:r>
            <a:endParaRPr lang="en-US" dirty="0" smtClean="0"/>
          </a:p>
        </p:txBody>
      </p:sp>
      <p:sp>
        <p:nvSpPr>
          <p:cNvPr id="41989" name="Slide Number Placeholder 4"/>
          <p:cNvSpPr>
            <a:spLocks noGrp="1"/>
          </p:cNvSpPr>
          <p:nvPr>
            <p:ph type="sldNum" sz="quarter" idx="5"/>
          </p:nvPr>
        </p:nvSpPr>
        <p:spPr>
          <a:noFill/>
        </p:spPr>
        <p:txBody>
          <a:bodyPr/>
          <a:lstStyle/>
          <a:p>
            <a:fld id="{27C97098-D3A5-45B2-AB3B-ABEFB3D48B96}" type="slidenum">
              <a:rPr lang="en-US" smtClean="0"/>
              <a:pPr/>
              <a:t>7</a:t>
            </a:fld>
            <a:endParaRPr lang="en-US" dirty="0" smtClean="0"/>
          </a:p>
        </p:txBody>
      </p:sp>
    </p:spTree>
    <p:extLst>
      <p:ext uri="{BB962C8B-B14F-4D97-AF65-F5344CB8AC3E}">
        <p14:creationId xmlns:p14="http://schemas.microsoft.com/office/powerpoint/2010/main" val="3897478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baseline="0" dirty="0" smtClean="0"/>
          </a:p>
          <a:p>
            <a:r>
              <a:rPr lang="en-US" baseline="0" dirty="0" smtClean="0"/>
              <a:t>The nine steps of the advocacy plan are</a:t>
            </a:r>
          </a:p>
          <a:p>
            <a:endParaRPr lang="en-US" baseline="0" dirty="0" smtClean="0"/>
          </a:p>
          <a:p>
            <a:pPr marL="457200" marR="0" lvl="0" indent="-457200" defTabSz="914400" rtl="0" eaLnBrk="1" fontAlgn="auto" latinLnBrk="0" hangingPunct="1">
              <a:lnSpc>
                <a:spcPct val="90000"/>
              </a:lnSpc>
              <a:spcBef>
                <a:spcPts val="1800"/>
              </a:spcBef>
              <a:spcAft>
                <a:spcPts val="0"/>
              </a:spcAft>
              <a:buClrTx/>
              <a:buSzPct val="110000"/>
              <a:buFont typeface="+mj-lt"/>
              <a:buAutoNum type="arabicPeriod"/>
              <a:tabLst/>
              <a:defRPr/>
            </a:pPr>
            <a:r>
              <a:rPr kumimoji="0" lang="en-US" sz="1200" b="1" i="0" u="none" strike="noStrike" kern="1200" cap="none" spc="0" normalizeH="0" baseline="0" noProof="0" dirty="0" smtClean="0">
                <a:ln>
                  <a:noFill/>
                </a:ln>
                <a:solidFill>
                  <a:schemeClr val="bg2">
                    <a:lumMod val="60000"/>
                    <a:lumOff val="40000"/>
                  </a:schemeClr>
                </a:solidFill>
                <a:effectLst/>
                <a:uLnTx/>
                <a:uFillTx/>
                <a:latin typeface="+mn-lt"/>
                <a:ea typeface="+mn-ea"/>
                <a:cs typeface="+mn-cs"/>
              </a:rPr>
              <a:t>Identify and define your issue</a:t>
            </a:r>
          </a:p>
          <a:p>
            <a:pPr marL="457200" marR="0" lvl="0" indent="-457200" defTabSz="914400" rtl="0" eaLnBrk="1" fontAlgn="auto" latinLnBrk="0" hangingPunct="1">
              <a:lnSpc>
                <a:spcPct val="90000"/>
              </a:lnSpc>
              <a:spcBef>
                <a:spcPts val="1800"/>
              </a:spcBef>
              <a:spcAft>
                <a:spcPts val="0"/>
              </a:spcAft>
              <a:buClrTx/>
              <a:buSzPct val="110000"/>
              <a:buFont typeface="+mj-lt"/>
              <a:buAutoNum type="arabicPeriod"/>
              <a:tabLst/>
              <a:defRPr/>
            </a:pPr>
            <a:r>
              <a:rPr lang="en-US" sz="1200" b="1" dirty="0" smtClean="0">
                <a:solidFill>
                  <a:schemeClr val="bg2">
                    <a:lumMod val="60000"/>
                    <a:lumOff val="40000"/>
                  </a:schemeClr>
                </a:solidFill>
              </a:rPr>
              <a:t>Prioritize your goals</a:t>
            </a:r>
          </a:p>
          <a:p>
            <a:pPr marL="457200" marR="0" lvl="0" indent="-457200" defTabSz="914400" rtl="0" eaLnBrk="1" fontAlgn="auto" latinLnBrk="0" hangingPunct="1">
              <a:lnSpc>
                <a:spcPct val="90000"/>
              </a:lnSpc>
              <a:spcBef>
                <a:spcPts val="1800"/>
              </a:spcBef>
              <a:spcAft>
                <a:spcPts val="0"/>
              </a:spcAft>
              <a:buClrTx/>
              <a:buSzPct val="110000"/>
              <a:buFont typeface="+mj-lt"/>
              <a:buAutoNum type="arabicPeriod"/>
              <a:tabLst/>
              <a:defRPr/>
            </a:pPr>
            <a:r>
              <a:rPr kumimoji="0" lang="en-US" sz="1200" b="1" i="0" u="none" strike="noStrike" kern="1200" cap="none" spc="0" normalizeH="0" baseline="0" noProof="0" dirty="0" smtClean="0">
                <a:ln>
                  <a:noFill/>
                </a:ln>
                <a:solidFill>
                  <a:schemeClr val="bg2">
                    <a:lumMod val="60000"/>
                    <a:lumOff val="40000"/>
                  </a:schemeClr>
                </a:solidFill>
                <a:effectLst/>
                <a:uLnTx/>
                <a:uFillTx/>
                <a:latin typeface="+mn-lt"/>
                <a:ea typeface="+mn-ea"/>
                <a:cs typeface="+mn-cs"/>
              </a:rPr>
              <a:t>Research the issue</a:t>
            </a:r>
          </a:p>
          <a:p>
            <a:pPr marL="457200" marR="0" lvl="0" indent="-457200" defTabSz="914400" rtl="0" eaLnBrk="1" fontAlgn="auto" latinLnBrk="0" hangingPunct="1">
              <a:lnSpc>
                <a:spcPct val="90000"/>
              </a:lnSpc>
              <a:spcBef>
                <a:spcPts val="1800"/>
              </a:spcBef>
              <a:spcAft>
                <a:spcPts val="0"/>
              </a:spcAft>
              <a:buClrTx/>
              <a:buSzPct val="110000"/>
              <a:buFont typeface="+mj-lt"/>
              <a:buAutoNum type="arabicPeriod"/>
              <a:tabLst/>
              <a:defRPr/>
            </a:pPr>
            <a:r>
              <a:rPr lang="en-US" sz="1200" b="1" dirty="0" smtClean="0">
                <a:solidFill>
                  <a:schemeClr val="bg2">
                    <a:lumMod val="60000"/>
                    <a:lumOff val="40000"/>
                  </a:schemeClr>
                </a:solidFill>
              </a:rPr>
              <a:t>Develop a strategy</a:t>
            </a:r>
          </a:p>
          <a:p>
            <a:pPr marL="457200" marR="0" lvl="0" indent="-457200" defTabSz="914400" rtl="0" eaLnBrk="1" fontAlgn="auto" latinLnBrk="0" hangingPunct="1">
              <a:lnSpc>
                <a:spcPct val="90000"/>
              </a:lnSpc>
              <a:spcBef>
                <a:spcPts val="1800"/>
              </a:spcBef>
              <a:spcAft>
                <a:spcPts val="0"/>
              </a:spcAft>
              <a:buClrTx/>
              <a:buSzPct val="110000"/>
              <a:buFont typeface="+mj-lt"/>
              <a:buAutoNum type="arabicPeriod"/>
              <a:tabLst/>
              <a:defRPr/>
            </a:pPr>
            <a:r>
              <a:rPr kumimoji="0" lang="en-US" sz="1200" b="1" i="0" u="none" strike="noStrike" kern="1200" cap="none" spc="0" normalizeH="0" baseline="0" noProof="0" dirty="0" smtClean="0">
                <a:ln>
                  <a:noFill/>
                </a:ln>
                <a:solidFill>
                  <a:schemeClr val="bg2">
                    <a:lumMod val="60000"/>
                    <a:lumOff val="40000"/>
                  </a:schemeClr>
                </a:solidFill>
                <a:effectLst/>
                <a:uLnTx/>
                <a:uFillTx/>
                <a:latin typeface="+mn-lt"/>
                <a:ea typeface="+mn-ea"/>
                <a:cs typeface="+mn-cs"/>
              </a:rPr>
              <a:t>Establish a plan of action</a:t>
            </a:r>
          </a:p>
          <a:p>
            <a:pPr marL="457200" marR="0" lvl="0" indent="-457200" defTabSz="914400" rtl="0" eaLnBrk="1" fontAlgn="auto" latinLnBrk="0" hangingPunct="1">
              <a:lnSpc>
                <a:spcPct val="90000"/>
              </a:lnSpc>
              <a:spcBef>
                <a:spcPts val="1800"/>
              </a:spcBef>
              <a:spcAft>
                <a:spcPts val="0"/>
              </a:spcAft>
              <a:buClrTx/>
              <a:buSzPct val="110000"/>
              <a:buFont typeface="+mj-lt"/>
              <a:buAutoNum type="arabicPeriod"/>
              <a:tabLst/>
              <a:defRPr/>
            </a:pPr>
            <a:r>
              <a:rPr lang="en-US" sz="1200" b="1" dirty="0" smtClean="0">
                <a:solidFill>
                  <a:schemeClr val="bg2">
                    <a:lumMod val="60000"/>
                    <a:lumOff val="40000"/>
                  </a:schemeClr>
                </a:solidFill>
              </a:rPr>
              <a:t>Build your base of support</a:t>
            </a:r>
          </a:p>
          <a:p>
            <a:pPr marL="457200" marR="0" lvl="0" indent="-457200" defTabSz="914400" rtl="0" eaLnBrk="1" fontAlgn="auto" latinLnBrk="0" hangingPunct="1">
              <a:lnSpc>
                <a:spcPct val="90000"/>
              </a:lnSpc>
              <a:spcBef>
                <a:spcPts val="1800"/>
              </a:spcBef>
              <a:spcAft>
                <a:spcPts val="0"/>
              </a:spcAft>
              <a:buClrTx/>
              <a:buSzPct val="110000"/>
              <a:buFont typeface="+mj-lt"/>
              <a:buAutoNum type="arabicPeriod"/>
              <a:tabLst/>
              <a:defRPr/>
            </a:pPr>
            <a:r>
              <a:rPr kumimoji="0" lang="en-US" sz="1200" b="1" i="0" u="none" strike="noStrike" kern="1200" cap="none" spc="0" normalizeH="0" baseline="0" noProof="0" dirty="0" smtClean="0">
                <a:ln>
                  <a:noFill/>
                </a:ln>
                <a:solidFill>
                  <a:schemeClr val="bg2">
                    <a:lumMod val="60000"/>
                    <a:lumOff val="40000"/>
                  </a:schemeClr>
                </a:solidFill>
                <a:effectLst/>
                <a:uLnTx/>
                <a:uFillTx/>
                <a:latin typeface="+mn-lt"/>
                <a:ea typeface="+mn-ea"/>
                <a:cs typeface="+mn-cs"/>
              </a:rPr>
              <a:t>Get to know people and key players</a:t>
            </a:r>
          </a:p>
          <a:p>
            <a:pPr marL="457200" marR="0" lvl="0" indent="-457200" defTabSz="914400" rtl="0" eaLnBrk="1" fontAlgn="auto" latinLnBrk="0" hangingPunct="1">
              <a:lnSpc>
                <a:spcPct val="90000"/>
              </a:lnSpc>
              <a:spcBef>
                <a:spcPts val="1800"/>
              </a:spcBef>
              <a:spcAft>
                <a:spcPts val="0"/>
              </a:spcAft>
              <a:buClrTx/>
              <a:buSzPct val="110000"/>
              <a:buFont typeface="+mj-lt"/>
              <a:buAutoNum type="arabicPeriod"/>
              <a:tabLst/>
              <a:defRPr/>
            </a:pPr>
            <a:r>
              <a:rPr lang="en-US" sz="1200" b="1" dirty="0" smtClean="0">
                <a:solidFill>
                  <a:schemeClr val="bg2">
                    <a:lumMod val="60000"/>
                    <a:lumOff val="40000"/>
                  </a:schemeClr>
                </a:solidFill>
              </a:rPr>
              <a:t>Know the process </a:t>
            </a:r>
          </a:p>
          <a:p>
            <a:pPr marL="457200" marR="0" lvl="0" indent="-457200" defTabSz="914400" rtl="0" eaLnBrk="1" fontAlgn="auto" latinLnBrk="0" hangingPunct="1">
              <a:lnSpc>
                <a:spcPct val="90000"/>
              </a:lnSpc>
              <a:spcBef>
                <a:spcPts val="1800"/>
              </a:spcBef>
              <a:spcAft>
                <a:spcPts val="0"/>
              </a:spcAft>
              <a:buClrTx/>
              <a:buSzPct val="110000"/>
              <a:buFont typeface="+mj-lt"/>
              <a:buAutoNum type="arabicPeriod"/>
              <a:tabLst/>
              <a:defRPr/>
            </a:pPr>
            <a:r>
              <a:rPr kumimoji="0" lang="en-US" sz="1200" b="1" i="0" u="none" strike="noStrike" kern="1200" cap="none" spc="0" normalizeH="0" baseline="0" noProof="0" dirty="0" smtClean="0">
                <a:ln>
                  <a:noFill/>
                </a:ln>
                <a:solidFill>
                  <a:schemeClr val="bg2">
                    <a:lumMod val="60000"/>
                    <a:lumOff val="40000"/>
                  </a:schemeClr>
                </a:solidFill>
                <a:effectLst/>
                <a:uLnTx/>
                <a:uFillTx/>
                <a:latin typeface="+mn-lt"/>
                <a:ea typeface="+mn-ea"/>
                <a:cs typeface="+mn-cs"/>
              </a:rPr>
              <a:t>Monitor legislative</a:t>
            </a:r>
            <a:r>
              <a:rPr kumimoji="0" lang="en-US" sz="1200" b="1" i="0" u="none" strike="noStrike" kern="1200" cap="none" spc="0" normalizeH="0" noProof="0" dirty="0" smtClean="0">
                <a:ln>
                  <a:noFill/>
                </a:ln>
                <a:solidFill>
                  <a:schemeClr val="bg2">
                    <a:lumMod val="60000"/>
                    <a:lumOff val="40000"/>
                  </a:schemeClr>
                </a:solidFill>
                <a:effectLst/>
                <a:uLnTx/>
                <a:uFillTx/>
                <a:latin typeface="+mn-lt"/>
                <a:ea typeface="+mn-ea"/>
                <a:cs typeface="+mn-cs"/>
              </a:rPr>
              <a:t> activity </a:t>
            </a:r>
            <a:endParaRPr kumimoji="0" lang="en-US" sz="1200" b="1" i="0" u="none" strike="noStrike" kern="1200" cap="none" spc="0" normalizeH="0" baseline="0" noProof="0" dirty="0" smtClean="0">
              <a:ln>
                <a:noFill/>
              </a:ln>
              <a:solidFill>
                <a:schemeClr val="bg2">
                  <a:lumMod val="60000"/>
                  <a:lumOff val="40000"/>
                </a:schemeClr>
              </a:solidFill>
              <a:effectLst/>
              <a:uLnTx/>
              <a:uFillTx/>
              <a:latin typeface="+mn-lt"/>
              <a:ea typeface="+mn-ea"/>
              <a:cs typeface="+mn-cs"/>
            </a:endParaRPr>
          </a:p>
          <a:p>
            <a:endParaRPr lang="en-US" dirty="0" smtClean="0"/>
          </a:p>
        </p:txBody>
      </p:sp>
      <p:sp>
        <p:nvSpPr>
          <p:cNvPr id="39940" name="Slide Number Placeholder 3"/>
          <p:cNvSpPr>
            <a:spLocks noGrp="1"/>
          </p:cNvSpPr>
          <p:nvPr>
            <p:ph type="sldNum" sz="quarter" idx="5"/>
          </p:nvPr>
        </p:nvSpPr>
        <p:spPr>
          <a:noFill/>
        </p:spPr>
        <p:txBody>
          <a:bodyPr/>
          <a:lstStyle/>
          <a:p>
            <a:fld id="{45606CB1-39B9-4563-9ADA-7EC9B8BC7801}" type="slidenum">
              <a:rPr lang="en-US" smtClean="0"/>
              <a:pPr/>
              <a:t>8</a:t>
            </a:fld>
            <a:endParaRPr lang="en-US" dirty="0" smtClean="0"/>
          </a:p>
        </p:txBody>
      </p:sp>
    </p:spTree>
    <p:extLst>
      <p:ext uri="{BB962C8B-B14F-4D97-AF65-F5344CB8AC3E}">
        <p14:creationId xmlns:p14="http://schemas.microsoft.com/office/powerpoint/2010/main" val="1093021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b="0" dirty="0" smtClean="0"/>
              <a:t>An </a:t>
            </a:r>
            <a:r>
              <a:rPr lang="en-US" b="0" dirty="0" smtClean="0">
                <a:hlinkClick r:id="rId3"/>
              </a:rPr>
              <a:t>advocacy plan</a:t>
            </a:r>
            <a:r>
              <a:rPr lang="en-US" b="0" dirty="0" smtClean="0"/>
              <a:t> will serve as a guide for your action. Developing a plan</a:t>
            </a:r>
            <a:r>
              <a:rPr lang="en-US" b="0" baseline="0" dirty="0" smtClean="0"/>
              <a:t> </a:t>
            </a:r>
            <a:r>
              <a:rPr lang="en-US" b="0" dirty="0" smtClean="0"/>
              <a:t>will help ensure that you have considered all important aspects of your plan and have made the decisions necessary to begin your action. </a:t>
            </a:r>
            <a:r>
              <a:rPr lang="en-US" dirty="0" smtClean="0"/>
              <a:t>There is nothing magical about the plan </a:t>
            </a:r>
            <a:r>
              <a:rPr lang="en-US" dirty="0" smtClean="0"/>
              <a:t>-- it is simply a </a:t>
            </a:r>
            <a:r>
              <a:rPr lang="en-US" dirty="0" smtClean="0"/>
              <a:t>problem solving tool -- but a very helpful one since you can use it as a road map to guide you through the rest of the advocacy process. In </a:t>
            </a:r>
            <a:r>
              <a:rPr lang="en-US" dirty="0" smtClean="0"/>
              <a:t>developing </a:t>
            </a:r>
            <a:r>
              <a:rPr lang="en-US" dirty="0" smtClean="0"/>
              <a:t>your plan you will describe your starting point, your destination, and what you will do to reach your destination.</a:t>
            </a:r>
            <a:endParaRPr lang="en-US" b="0" dirty="0" smtClean="0"/>
          </a:p>
          <a:p>
            <a:endParaRPr lang="en-US" dirty="0" smtClean="0"/>
          </a:p>
          <a:p>
            <a:endParaRPr lang="en-US" dirty="0" smtClean="0"/>
          </a:p>
          <a:p>
            <a:r>
              <a:rPr lang="en-US" dirty="0" smtClean="0"/>
              <a:t>The first step in developing your advocacy</a:t>
            </a:r>
            <a:r>
              <a:rPr lang="en-US" baseline="0" dirty="0" smtClean="0"/>
              <a:t> plan is to identify and define your issue. </a:t>
            </a:r>
            <a:r>
              <a:rPr lang="en-US" dirty="0" smtClean="0"/>
              <a:t>Write out a </a:t>
            </a:r>
            <a:r>
              <a:rPr lang="en-US" b="1" dirty="0" smtClean="0">
                <a:hlinkClick r:id="rId4"/>
              </a:rPr>
              <a:t>short statement of the problem</a:t>
            </a:r>
            <a:r>
              <a:rPr lang="en-US" b="1" dirty="0" smtClean="0"/>
              <a:t>,</a:t>
            </a:r>
            <a:r>
              <a:rPr lang="en-US" dirty="0" smtClean="0"/>
              <a:t> writing a statement of the problem in your plan will help you focus your thinking and it will be a helpful reminder if you get stuck or sidetracked.</a:t>
            </a:r>
            <a:r>
              <a:rPr lang="en-US" baseline="0" dirty="0" smtClean="0"/>
              <a:t>  Is your issue poverty, homelessness, job creation, etc.  </a:t>
            </a:r>
            <a:endParaRPr lang="en-US" dirty="0" smtClean="0"/>
          </a:p>
        </p:txBody>
      </p:sp>
      <p:sp>
        <p:nvSpPr>
          <p:cNvPr id="44036" name="Slide Number Placeholder 3"/>
          <p:cNvSpPr>
            <a:spLocks noGrp="1"/>
          </p:cNvSpPr>
          <p:nvPr>
            <p:ph type="sldNum" sz="quarter" idx="5"/>
          </p:nvPr>
        </p:nvSpPr>
        <p:spPr>
          <a:noFill/>
        </p:spPr>
        <p:txBody>
          <a:bodyPr/>
          <a:lstStyle/>
          <a:p>
            <a:fld id="{B4AD1896-F5E2-4477-88DE-FEAFBACE6663}" type="slidenum">
              <a:rPr lang="en-US" smtClean="0"/>
              <a:pPr/>
              <a:t>9</a:t>
            </a:fld>
            <a:endParaRPr lang="en-US" dirty="0" smtClean="0"/>
          </a:p>
        </p:txBody>
      </p:sp>
    </p:spTree>
    <p:extLst>
      <p:ext uri="{BB962C8B-B14F-4D97-AF65-F5344CB8AC3E}">
        <p14:creationId xmlns:p14="http://schemas.microsoft.com/office/powerpoint/2010/main" val="122725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2466975-C014-42E5-BFA6-B8D5FDD3B81F}" type="datetimeFigureOut">
              <a:rPr lang="en-US"/>
              <a:pPr/>
              <a:t>5/27/2015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693B167E-EA96-4147-81DE-549160052C22}" type="slidenum">
              <a:rPr/>
              <a:pPr/>
              <a:t>‹#›</a:t>
            </a:fld>
            <a:endParaRPr dirty="0"/>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dirty="0"/>
          </a:p>
        </p:txBody>
      </p:sp>
      <p:grpSp>
        <p:nvGrpSpPr>
          <p:cNvPr id="11" name="Group 12"/>
          <p:cNvGrpSpPr>
            <a:grpSpLocks noChangeAspect="1"/>
          </p:cNvGrpSpPr>
          <p:nvPr userDrawn="1"/>
        </p:nvGrpSpPr>
        <p:grpSpPr bwMode="auto">
          <a:xfrm rot="20908613">
            <a:off x="10555086" y="5004062"/>
            <a:ext cx="1476438" cy="1723841"/>
            <a:chOff x="2736" y="960"/>
            <a:chExt cx="2878" cy="3360"/>
          </a:xfrm>
        </p:grpSpPr>
        <p:sp>
          <p:nvSpPr>
            <p:cNvPr id="12" name="AutoShape 11"/>
            <p:cNvSpPr>
              <a:spLocks noChangeAspect="1" noChangeArrowheads="1" noTextEdit="1"/>
            </p:cNvSpPr>
            <p:nvPr/>
          </p:nvSpPr>
          <p:spPr bwMode="auto">
            <a:xfrm>
              <a:off x="2736" y="960"/>
              <a:ext cx="2878" cy="3360"/>
            </a:xfrm>
            <a:prstGeom prst="rect">
              <a:avLst/>
            </a:prstGeom>
            <a:noFill/>
            <a:ln w="9525">
              <a:noFill/>
              <a:miter lim="800000"/>
              <a:headEnd/>
              <a:tailEnd/>
            </a:ln>
          </p:spPr>
          <p:txBody>
            <a:bodyPr/>
            <a:lstStyle/>
            <a:p>
              <a:endParaRPr lang="en-US" dirty="0"/>
            </a:p>
          </p:txBody>
        </p:sp>
        <p:sp>
          <p:nvSpPr>
            <p:cNvPr id="14" name="Rectangle 13"/>
            <p:cNvSpPr>
              <a:spLocks noChangeArrowheads="1"/>
            </p:cNvSpPr>
            <p:nvPr/>
          </p:nvSpPr>
          <p:spPr bwMode="auto">
            <a:xfrm>
              <a:off x="2736" y="960"/>
              <a:ext cx="2878" cy="3360"/>
            </a:xfrm>
            <a:prstGeom prst="rect">
              <a:avLst/>
            </a:prstGeom>
            <a:noFill/>
            <a:ln w="0">
              <a:noFill/>
              <a:miter lim="800000"/>
              <a:headEnd/>
              <a:tailEnd/>
            </a:ln>
          </p:spPr>
          <p:txBody>
            <a:bodyPr/>
            <a:lstStyle/>
            <a:p>
              <a:endParaRPr lang="en-US" dirty="0"/>
            </a:p>
          </p:txBody>
        </p:sp>
        <p:sp>
          <p:nvSpPr>
            <p:cNvPr id="16" name="Freeform 14"/>
            <p:cNvSpPr>
              <a:spLocks/>
            </p:cNvSpPr>
            <p:nvPr/>
          </p:nvSpPr>
          <p:spPr bwMode="auto">
            <a:xfrm>
              <a:off x="3852" y="963"/>
              <a:ext cx="745" cy="917"/>
            </a:xfrm>
            <a:custGeom>
              <a:avLst/>
              <a:gdLst>
                <a:gd name="T0" fmla="*/ 526 w 745"/>
                <a:gd name="T1" fmla="*/ 0 h 917"/>
                <a:gd name="T2" fmla="*/ 582 w 745"/>
                <a:gd name="T3" fmla="*/ 8 h 917"/>
                <a:gd name="T4" fmla="*/ 629 w 745"/>
                <a:gd name="T5" fmla="*/ 35 h 917"/>
                <a:gd name="T6" fmla="*/ 670 w 745"/>
                <a:gd name="T7" fmla="*/ 75 h 917"/>
                <a:gd name="T8" fmla="*/ 704 w 745"/>
                <a:gd name="T9" fmla="*/ 122 h 917"/>
                <a:gd name="T10" fmla="*/ 728 w 745"/>
                <a:gd name="T11" fmla="*/ 179 h 917"/>
                <a:gd name="T12" fmla="*/ 743 w 745"/>
                <a:gd name="T13" fmla="*/ 253 h 917"/>
                <a:gd name="T14" fmla="*/ 745 w 745"/>
                <a:gd name="T15" fmla="*/ 330 h 917"/>
                <a:gd name="T16" fmla="*/ 736 w 745"/>
                <a:gd name="T17" fmla="*/ 407 h 917"/>
                <a:gd name="T18" fmla="*/ 719 w 745"/>
                <a:gd name="T19" fmla="*/ 478 h 917"/>
                <a:gd name="T20" fmla="*/ 682 w 745"/>
                <a:gd name="T21" fmla="*/ 565 h 917"/>
                <a:gd name="T22" fmla="*/ 636 w 745"/>
                <a:gd name="T23" fmla="*/ 650 h 917"/>
                <a:gd name="T24" fmla="*/ 581 w 745"/>
                <a:gd name="T25" fmla="*/ 731 h 917"/>
                <a:gd name="T26" fmla="*/ 518 w 745"/>
                <a:gd name="T27" fmla="*/ 800 h 917"/>
                <a:gd name="T28" fmla="*/ 440 w 745"/>
                <a:gd name="T29" fmla="*/ 858 h 917"/>
                <a:gd name="T30" fmla="*/ 385 w 745"/>
                <a:gd name="T31" fmla="*/ 886 h 917"/>
                <a:gd name="T32" fmla="*/ 318 w 745"/>
                <a:gd name="T33" fmla="*/ 909 h 917"/>
                <a:gd name="T34" fmla="*/ 245 w 745"/>
                <a:gd name="T35" fmla="*/ 917 h 917"/>
                <a:gd name="T36" fmla="*/ 169 w 745"/>
                <a:gd name="T37" fmla="*/ 904 h 917"/>
                <a:gd name="T38" fmla="*/ 115 w 745"/>
                <a:gd name="T39" fmla="*/ 872 h 917"/>
                <a:gd name="T40" fmla="*/ 73 w 745"/>
                <a:gd name="T41" fmla="*/ 832 h 917"/>
                <a:gd name="T42" fmla="*/ 49 w 745"/>
                <a:gd name="T43" fmla="*/ 787 h 917"/>
                <a:gd name="T44" fmla="*/ 33 w 745"/>
                <a:gd name="T45" fmla="*/ 738 h 917"/>
                <a:gd name="T46" fmla="*/ 20 w 745"/>
                <a:gd name="T47" fmla="*/ 699 h 917"/>
                <a:gd name="T48" fmla="*/ 7 w 745"/>
                <a:gd name="T49" fmla="*/ 671 h 917"/>
                <a:gd name="T50" fmla="*/ 0 w 745"/>
                <a:gd name="T51" fmla="*/ 615 h 917"/>
                <a:gd name="T52" fmla="*/ 5 w 745"/>
                <a:gd name="T53" fmla="*/ 531 h 917"/>
                <a:gd name="T54" fmla="*/ 22 w 745"/>
                <a:gd name="T55" fmla="*/ 448 h 917"/>
                <a:gd name="T56" fmla="*/ 49 w 745"/>
                <a:gd name="T57" fmla="*/ 364 h 917"/>
                <a:gd name="T58" fmla="*/ 98 w 745"/>
                <a:gd name="T59" fmla="*/ 271 h 917"/>
                <a:gd name="T60" fmla="*/ 157 w 745"/>
                <a:gd name="T61" fmla="*/ 184 h 917"/>
                <a:gd name="T62" fmla="*/ 212 w 745"/>
                <a:gd name="T63" fmla="*/ 122 h 917"/>
                <a:gd name="T64" fmla="*/ 269 w 745"/>
                <a:gd name="T65" fmla="*/ 75 h 917"/>
                <a:gd name="T66" fmla="*/ 350 w 745"/>
                <a:gd name="T67" fmla="*/ 23 h 917"/>
                <a:gd name="T68" fmla="*/ 413 w 745"/>
                <a:gd name="T69" fmla="*/ 2 h 917"/>
                <a:gd name="T70" fmla="*/ 440 w 745"/>
                <a:gd name="T71" fmla="*/ 0 h 9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5"/>
                <a:gd name="T109" fmla="*/ 0 h 917"/>
                <a:gd name="T110" fmla="*/ 745 w 745"/>
                <a:gd name="T111" fmla="*/ 917 h 9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5" h="917">
                  <a:moveTo>
                    <a:pt x="440" y="0"/>
                  </a:moveTo>
                  <a:lnTo>
                    <a:pt x="526" y="0"/>
                  </a:lnTo>
                  <a:lnTo>
                    <a:pt x="556" y="3"/>
                  </a:lnTo>
                  <a:lnTo>
                    <a:pt x="582" y="8"/>
                  </a:lnTo>
                  <a:lnTo>
                    <a:pt x="606" y="19"/>
                  </a:lnTo>
                  <a:lnTo>
                    <a:pt x="629" y="35"/>
                  </a:lnTo>
                  <a:lnTo>
                    <a:pt x="650" y="53"/>
                  </a:lnTo>
                  <a:lnTo>
                    <a:pt x="670" y="75"/>
                  </a:lnTo>
                  <a:lnTo>
                    <a:pt x="689" y="99"/>
                  </a:lnTo>
                  <a:lnTo>
                    <a:pt x="704" y="122"/>
                  </a:lnTo>
                  <a:lnTo>
                    <a:pt x="716" y="146"/>
                  </a:lnTo>
                  <a:lnTo>
                    <a:pt x="728" y="179"/>
                  </a:lnTo>
                  <a:lnTo>
                    <a:pt x="737" y="215"/>
                  </a:lnTo>
                  <a:lnTo>
                    <a:pt x="743" y="253"/>
                  </a:lnTo>
                  <a:lnTo>
                    <a:pt x="745" y="291"/>
                  </a:lnTo>
                  <a:lnTo>
                    <a:pt x="745" y="330"/>
                  </a:lnTo>
                  <a:lnTo>
                    <a:pt x="742" y="370"/>
                  </a:lnTo>
                  <a:lnTo>
                    <a:pt x="736" y="407"/>
                  </a:lnTo>
                  <a:lnTo>
                    <a:pt x="728" y="444"/>
                  </a:lnTo>
                  <a:lnTo>
                    <a:pt x="719" y="478"/>
                  </a:lnTo>
                  <a:lnTo>
                    <a:pt x="703" y="522"/>
                  </a:lnTo>
                  <a:lnTo>
                    <a:pt x="682" y="565"/>
                  </a:lnTo>
                  <a:lnTo>
                    <a:pt x="659" y="609"/>
                  </a:lnTo>
                  <a:lnTo>
                    <a:pt x="636" y="650"/>
                  </a:lnTo>
                  <a:lnTo>
                    <a:pt x="609" y="693"/>
                  </a:lnTo>
                  <a:lnTo>
                    <a:pt x="581" y="731"/>
                  </a:lnTo>
                  <a:lnTo>
                    <a:pt x="550" y="767"/>
                  </a:lnTo>
                  <a:lnTo>
                    <a:pt x="518" y="800"/>
                  </a:lnTo>
                  <a:lnTo>
                    <a:pt x="481" y="830"/>
                  </a:lnTo>
                  <a:lnTo>
                    <a:pt x="440" y="858"/>
                  </a:lnTo>
                  <a:lnTo>
                    <a:pt x="415" y="872"/>
                  </a:lnTo>
                  <a:lnTo>
                    <a:pt x="385" y="886"/>
                  </a:lnTo>
                  <a:lnTo>
                    <a:pt x="353" y="898"/>
                  </a:lnTo>
                  <a:lnTo>
                    <a:pt x="318" y="909"/>
                  </a:lnTo>
                  <a:lnTo>
                    <a:pt x="282" y="915"/>
                  </a:lnTo>
                  <a:lnTo>
                    <a:pt x="245" y="917"/>
                  </a:lnTo>
                  <a:lnTo>
                    <a:pt x="207" y="914"/>
                  </a:lnTo>
                  <a:lnTo>
                    <a:pt x="169" y="904"/>
                  </a:lnTo>
                  <a:lnTo>
                    <a:pt x="140" y="888"/>
                  </a:lnTo>
                  <a:lnTo>
                    <a:pt x="115" y="872"/>
                  </a:lnTo>
                  <a:lnTo>
                    <a:pt x="93" y="854"/>
                  </a:lnTo>
                  <a:lnTo>
                    <a:pt x="73" y="832"/>
                  </a:lnTo>
                  <a:lnTo>
                    <a:pt x="59" y="811"/>
                  </a:lnTo>
                  <a:lnTo>
                    <a:pt x="49" y="787"/>
                  </a:lnTo>
                  <a:lnTo>
                    <a:pt x="40" y="764"/>
                  </a:lnTo>
                  <a:lnTo>
                    <a:pt x="33" y="738"/>
                  </a:lnTo>
                  <a:lnTo>
                    <a:pt x="25" y="712"/>
                  </a:lnTo>
                  <a:lnTo>
                    <a:pt x="20" y="699"/>
                  </a:lnTo>
                  <a:lnTo>
                    <a:pt x="13" y="685"/>
                  </a:lnTo>
                  <a:lnTo>
                    <a:pt x="7" y="671"/>
                  </a:lnTo>
                  <a:lnTo>
                    <a:pt x="3" y="656"/>
                  </a:lnTo>
                  <a:lnTo>
                    <a:pt x="0" y="615"/>
                  </a:lnTo>
                  <a:lnTo>
                    <a:pt x="1" y="572"/>
                  </a:lnTo>
                  <a:lnTo>
                    <a:pt x="5" y="531"/>
                  </a:lnTo>
                  <a:lnTo>
                    <a:pt x="12" y="489"/>
                  </a:lnTo>
                  <a:lnTo>
                    <a:pt x="22" y="448"/>
                  </a:lnTo>
                  <a:lnTo>
                    <a:pt x="32" y="412"/>
                  </a:lnTo>
                  <a:lnTo>
                    <a:pt x="49" y="364"/>
                  </a:lnTo>
                  <a:lnTo>
                    <a:pt x="71" y="317"/>
                  </a:lnTo>
                  <a:lnTo>
                    <a:pt x="98" y="271"/>
                  </a:lnTo>
                  <a:lnTo>
                    <a:pt x="126" y="227"/>
                  </a:lnTo>
                  <a:lnTo>
                    <a:pt x="157" y="184"/>
                  </a:lnTo>
                  <a:lnTo>
                    <a:pt x="183" y="153"/>
                  </a:lnTo>
                  <a:lnTo>
                    <a:pt x="212" y="122"/>
                  </a:lnTo>
                  <a:lnTo>
                    <a:pt x="245" y="95"/>
                  </a:lnTo>
                  <a:lnTo>
                    <a:pt x="269" y="75"/>
                  </a:lnTo>
                  <a:lnTo>
                    <a:pt x="322" y="39"/>
                  </a:lnTo>
                  <a:lnTo>
                    <a:pt x="350" y="23"/>
                  </a:lnTo>
                  <a:lnTo>
                    <a:pt x="381" y="11"/>
                  </a:lnTo>
                  <a:lnTo>
                    <a:pt x="413" y="2"/>
                  </a:lnTo>
                  <a:lnTo>
                    <a:pt x="425" y="1"/>
                  </a:lnTo>
                  <a:lnTo>
                    <a:pt x="440" y="0"/>
                  </a:lnTo>
                  <a:close/>
                </a:path>
              </a:pathLst>
            </a:custGeom>
            <a:solidFill>
              <a:schemeClr val="accent1">
                <a:alpha val="20000"/>
              </a:schemeClr>
            </a:solidFill>
            <a:ln w="0">
              <a:noFill/>
              <a:round/>
              <a:headEnd/>
              <a:tailEnd/>
            </a:ln>
          </p:spPr>
          <p:txBody>
            <a:bodyPr/>
            <a:lstStyle/>
            <a:p>
              <a:endParaRPr lang="en-US" dirty="0"/>
            </a:p>
          </p:txBody>
        </p:sp>
        <p:sp>
          <p:nvSpPr>
            <p:cNvPr id="18" name="Freeform 15"/>
            <p:cNvSpPr>
              <a:spLocks/>
            </p:cNvSpPr>
            <p:nvPr/>
          </p:nvSpPr>
          <p:spPr bwMode="auto">
            <a:xfrm>
              <a:off x="2736" y="1639"/>
              <a:ext cx="2871" cy="2681"/>
            </a:xfrm>
            <a:custGeom>
              <a:avLst/>
              <a:gdLst>
                <a:gd name="T0" fmla="*/ 2304 w 2871"/>
                <a:gd name="T1" fmla="*/ 29 h 2681"/>
                <a:gd name="T2" fmla="*/ 2484 w 2871"/>
                <a:gd name="T3" fmla="*/ 234 h 2681"/>
                <a:gd name="T4" fmla="*/ 2390 w 2871"/>
                <a:gd name="T5" fmla="*/ 566 h 2681"/>
                <a:gd name="T6" fmla="*/ 1901 w 2871"/>
                <a:gd name="T7" fmla="*/ 1031 h 2681"/>
                <a:gd name="T8" fmla="*/ 1614 w 2871"/>
                <a:gd name="T9" fmla="*/ 1146 h 2681"/>
                <a:gd name="T10" fmla="*/ 1437 w 2871"/>
                <a:gd name="T11" fmla="*/ 1171 h 2681"/>
                <a:gd name="T12" fmla="*/ 1234 w 2871"/>
                <a:gd name="T13" fmla="*/ 1176 h 2681"/>
                <a:gd name="T14" fmla="*/ 1023 w 2871"/>
                <a:gd name="T15" fmla="*/ 1146 h 2681"/>
                <a:gd name="T16" fmla="*/ 890 w 2871"/>
                <a:gd name="T17" fmla="*/ 1144 h 2681"/>
                <a:gd name="T18" fmla="*/ 1017 w 2871"/>
                <a:gd name="T19" fmla="*/ 1210 h 2681"/>
                <a:gd name="T20" fmla="*/ 1164 w 2871"/>
                <a:gd name="T21" fmla="*/ 1250 h 2681"/>
                <a:gd name="T22" fmla="*/ 1053 w 2871"/>
                <a:gd name="T23" fmla="*/ 1307 h 2681"/>
                <a:gd name="T24" fmla="*/ 759 w 2871"/>
                <a:gd name="T25" fmla="*/ 1286 h 2681"/>
                <a:gd name="T26" fmla="*/ 698 w 2871"/>
                <a:gd name="T27" fmla="*/ 1326 h 2681"/>
                <a:gd name="T28" fmla="*/ 915 w 2871"/>
                <a:gd name="T29" fmla="*/ 1342 h 2681"/>
                <a:gd name="T30" fmla="*/ 1020 w 2871"/>
                <a:gd name="T31" fmla="*/ 1403 h 2681"/>
                <a:gd name="T32" fmla="*/ 832 w 2871"/>
                <a:gd name="T33" fmla="*/ 1418 h 2681"/>
                <a:gd name="T34" fmla="*/ 634 w 2871"/>
                <a:gd name="T35" fmla="*/ 1415 h 2681"/>
                <a:gd name="T36" fmla="*/ 743 w 2871"/>
                <a:gd name="T37" fmla="*/ 1460 h 2681"/>
                <a:gd name="T38" fmla="*/ 953 w 2871"/>
                <a:gd name="T39" fmla="*/ 1470 h 2681"/>
                <a:gd name="T40" fmla="*/ 986 w 2871"/>
                <a:gd name="T41" fmla="*/ 1544 h 2681"/>
                <a:gd name="T42" fmla="*/ 739 w 2871"/>
                <a:gd name="T43" fmla="*/ 1546 h 2681"/>
                <a:gd name="T44" fmla="*/ 794 w 2871"/>
                <a:gd name="T45" fmla="*/ 1581 h 2681"/>
                <a:gd name="T46" fmla="*/ 1018 w 2871"/>
                <a:gd name="T47" fmla="*/ 1596 h 2681"/>
                <a:gd name="T48" fmla="*/ 982 w 2871"/>
                <a:gd name="T49" fmla="*/ 1668 h 2681"/>
                <a:gd name="T50" fmla="*/ 783 w 2871"/>
                <a:gd name="T51" fmla="*/ 1693 h 2681"/>
                <a:gd name="T52" fmla="*/ 1025 w 2871"/>
                <a:gd name="T53" fmla="*/ 1711 h 2681"/>
                <a:gd name="T54" fmla="*/ 1345 w 2871"/>
                <a:gd name="T55" fmla="*/ 1684 h 2681"/>
                <a:gd name="T56" fmla="*/ 1562 w 2871"/>
                <a:gd name="T57" fmla="*/ 1641 h 2681"/>
                <a:gd name="T58" fmla="*/ 2123 w 2871"/>
                <a:gd name="T59" fmla="*/ 1290 h 2681"/>
                <a:gd name="T60" fmla="*/ 2353 w 2871"/>
                <a:gd name="T61" fmla="*/ 952 h 2681"/>
                <a:gd name="T62" fmla="*/ 2418 w 2871"/>
                <a:gd name="T63" fmla="*/ 1002 h 2681"/>
                <a:gd name="T64" fmla="*/ 2322 w 2871"/>
                <a:gd name="T65" fmla="*/ 1205 h 2681"/>
                <a:gd name="T66" fmla="*/ 2498 w 2871"/>
                <a:gd name="T67" fmla="*/ 1027 h 2681"/>
                <a:gd name="T68" fmla="*/ 2658 w 2871"/>
                <a:gd name="T69" fmla="*/ 870 h 2681"/>
                <a:gd name="T70" fmla="*/ 2593 w 2871"/>
                <a:gd name="T71" fmla="*/ 1041 h 2681"/>
                <a:gd name="T72" fmla="*/ 2508 w 2871"/>
                <a:gd name="T73" fmla="*/ 1207 h 2681"/>
                <a:gd name="T74" fmla="*/ 2746 w 2871"/>
                <a:gd name="T75" fmla="*/ 904 h 2681"/>
                <a:gd name="T76" fmla="*/ 2820 w 2871"/>
                <a:gd name="T77" fmla="*/ 932 h 2681"/>
                <a:gd name="T78" fmla="*/ 2596 w 2871"/>
                <a:gd name="T79" fmla="*/ 1241 h 2681"/>
                <a:gd name="T80" fmla="*/ 2681 w 2871"/>
                <a:gd name="T81" fmla="*/ 1184 h 2681"/>
                <a:gd name="T82" fmla="*/ 2844 w 2871"/>
                <a:gd name="T83" fmla="*/ 1035 h 2681"/>
                <a:gd name="T84" fmla="*/ 2825 w 2871"/>
                <a:gd name="T85" fmla="*/ 1134 h 2681"/>
                <a:gd name="T86" fmla="*/ 2655 w 2871"/>
                <a:gd name="T87" fmla="*/ 1355 h 2681"/>
                <a:gd name="T88" fmla="*/ 2786 w 2871"/>
                <a:gd name="T89" fmla="*/ 1260 h 2681"/>
                <a:gd name="T90" fmla="*/ 2870 w 2871"/>
                <a:gd name="T91" fmla="*/ 1256 h 2681"/>
                <a:gd name="T92" fmla="*/ 2664 w 2871"/>
                <a:gd name="T93" fmla="*/ 1525 h 2681"/>
                <a:gd name="T94" fmla="*/ 1989 w 2871"/>
                <a:gd name="T95" fmla="*/ 2238 h 2681"/>
                <a:gd name="T96" fmla="*/ 1438 w 2871"/>
                <a:gd name="T97" fmla="*/ 2681 h 2681"/>
                <a:gd name="T98" fmla="*/ 1156 w 2871"/>
                <a:gd name="T99" fmla="*/ 2533 h 2681"/>
                <a:gd name="T100" fmla="*/ 689 w 2871"/>
                <a:gd name="T101" fmla="*/ 2225 h 2681"/>
                <a:gd name="T102" fmla="*/ 190 w 2871"/>
                <a:gd name="T103" fmla="*/ 1688 h 2681"/>
                <a:gd name="T104" fmla="*/ 25 w 2871"/>
                <a:gd name="T105" fmla="*/ 1300 h 2681"/>
                <a:gd name="T106" fmla="*/ 1 w 2871"/>
                <a:gd name="T107" fmla="*/ 1149 h 2681"/>
                <a:gd name="T108" fmla="*/ 21 w 2871"/>
                <a:gd name="T109" fmla="*/ 908 h 2681"/>
                <a:gd name="T110" fmla="*/ 100 w 2871"/>
                <a:gd name="T111" fmla="*/ 692 h 2681"/>
                <a:gd name="T112" fmla="*/ 447 w 2871"/>
                <a:gd name="T113" fmla="*/ 376 h 2681"/>
                <a:gd name="T114" fmla="*/ 787 w 2871"/>
                <a:gd name="T115" fmla="*/ 291 h 2681"/>
                <a:gd name="T116" fmla="*/ 1033 w 2871"/>
                <a:gd name="T117" fmla="*/ 293 h 2681"/>
                <a:gd name="T118" fmla="*/ 1294 w 2871"/>
                <a:gd name="T119" fmla="*/ 364 h 2681"/>
                <a:gd name="T120" fmla="*/ 1438 w 2871"/>
                <a:gd name="T121" fmla="*/ 432 h 2681"/>
                <a:gd name="T122" fmla="*/ 1745 w 2871"/>
                <a:gd name="T123" fmla="*/ 127 h 2681"/>
                <a:gd name="T124" fmla="*/ 1996 w 2871"/>
                <a:gd name="T125" fmla="*/ 17 h 26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71"/>
                <a:gd name="T190" fmla="*/ 0 h 2681"/>
                <a:gd name="T191" fmla="*/ 2871 w 2871"/>
                <a:gd name="T192" fmla="*/ 2681 h 26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71" h="2681">
                  <a:moveTo>
                    <a:pt x="2143" y="0"/>
                  </a:moveTo>
                  <a:lnTo>
                    <a:pt x="2179" y="1"/>
                  </a:lnTo>
                  <a:lnTo>
                    <a:pt x="2201" y="2"/>
                  </a:lnTo>
                  <a:lnTo>
                    <a:pt x="2223" y="4"/>
                  </a:lnTo>
                  <a:lnTo>
                    <a:pt x="2244" y="6"/>
                  </a:lnTo>
                  <a:lnTo>
                    <a:pt x="2263" y="11"/>
                  </a:lnTo>
                  <a:lnTo>
                    <a:pt x="2271" y="15"/>
                  </a:lnTo>
                  <a:lnTo>
                    <a:pt x="2279" y="20"/>
                  </a:lnTo>
                  <a:lnTo>
                    <a:pt x="2288" y="25"/>
                  </a:lnTo>
                  <a:lnTo>
                    <a:pt x="2304" y="29"/>
                  </a:lnTo>
                  <a:lnTo>
                    <a:pt x="2318" y="34"/>
                  </a:lnTo>
                  <a:lnTo>
                    <a:pt x="2346" y="47"/>
                  </a:lnTo>
                  <a:lnTo>
                    <a:pt x="2373" y="63"/>
                  </a:lnTo>
                  <a:lnTo>
                    <a:pt x="2397" y="83"/>
                  </a:lnTo>
                  <a:lnTo>
                    <a:pt x="2420" y="104"/>
                  </a:lnTo>
                  <a:lnTo>
                    <a:pt x="2440" y="130"/>
                  </a:lnTo>
                  <a:lnTo>
                    <a:pt x="2456" y="156"/>
                  </a:lnTo>
                  <a:lnTo>
                    <a:pt x="2468" y="180"/>
                  </a:lnTo>
                  <a:lnTo>
                    <a:pt x="2477" y="206"/>
                  </a:lnTo>
                  <a:lnTo>
                    <a:pt x="2484" y="234"/>
                  </a:lnTo>
                  <a:lnTo>
                    <a:pt x="2488" y="264"/>
                  </a:lnTo>
                  <a:lnTo>
                    <a:pt x="2489" y="298"/>
                  </a:lnTo>
                  <a:lnTo>
                    <a:pt x="2486" y="333"/>
                  </a:lnTo>
                  <a:lnTo>
                    <a:pt x="2482" y="351"/>
                  </a:lnTo>
                  <a:lnTo>
                    <a:pt x="2476" y="370"/>
                  </a:lnTo>
                  <a:lnTo>
                    <a:pt x="2470" y="390"/>
                  </a:lnTo>
                  <a:lnTo>
                    <a:pt x="2462" y="411"/>
                  </a:lnTo>
                  <a:lnTo>
                    <a:pt x="2442" y="466"/>
                  </a:lnTo>
                  <a:lnTo>
                    <a:pt x="2419" y="517"/>
                  </a:lnTo>
                  <a:lnTo>
                    <a:pt x="2390" y="566"/>
                  </a:lnTo>
                  <a:lnTo>
                    <a:pt x="2360" y="612"/>
                  </a:lnTo>
                  <a:lnTo>
                    <a:pt x="2326" y="657"/>
                  </a:lnTo>
                  <a:lnTo>
                    <a:pt x="2291" y="700"/>
                  </a:lnTo>
                  <a:lnTo>
                    <a:pt x="2255" y="741"/>
                  </a:lnTo>
                  <a:lnTo>
                    <a:pt x="2181" y="818"/>
                  </a:lnTo>
                  <a:lnTo>
                    <a:pt x="2132" y="866"/>
                  </a:lnTo>
                  <a:lnTo>
                    <a:pt x="2079" y="912"/>
                  </a:lnTo>
                  <a:lnTo>
                    <a:pt x="2023" y="954"/>
                  </a:lnTo>
                  <a:lnTo>
                    <a:pt x="1963" y="993"/>
                  </a:lnTo>
                  <a:lnTo>
                    <a:pt x="1901" y="1031"/>
                  </a:lnTo>
                  <a:lnTo>
                    <a:pt x="1837" y="1065"/>
                  </a:lnTo>
                  <a:lnTo>
                    <a:pt x="1813" y="1077"/>
                  </a:lnTo>
                  <a:lnTo>
                    <a:pt x="1787" y="1089"/>
                  </a:lnTo>
                  <a:lnTo>
                    <a:pt x="1762" y="1099"/>
                  </a:lnTo>
                  <a:lnTo>
                    <a:pt x="1734" y="1109"/>
                  </a:lnTo>
                  <a:lnTo>
                    <a:pt x="1710" y="1119"/>
                  </a:lnTo>
                  <a:lnTo>
                    <a:pt x="1683" y="1128"/>
                  </a:lnTo>
                  <a:lnTo>
                    <a:pt x="1656" y="1137"/>
                  </a:lnTo>
                  <a:lnTo>
                    <a:pt x="1628" y="1144"/>
                  </a:lnTo>
                  <a:lnTo>
                    <a:pt x="1614" y="1146"/>
                  </a:lnTo>
                  <a:lnTo>
                    <a:pt x="1600" y="1146"/>
                  </a:lnTo>
                  <a:lnTo>
                    <a:pt x="1586" y="1148"/>
                  </a:lnTo>
                  <a:lnTo>
                    <a:pt x="1569" y="1153"/>
                  </a:lnTo>
                  <a:lnTo>
                    <a:pt x="1553" y="1159"/>
                  </a:lnTo>
                  <a:lnTo>
                    <a:pt x="1535" y="1163"/>
                  </a:lnTo>
                  <a:lnTo>
                    <a:pt x="1510" y="1164"/>
                  </a:lnTo>
                  <a:lnTo>
                    <a:pt x="1486" y="1163"/>
                  </a:lnTo>
                  <a:lnTo>
                    <a:pt x="1462" y="1163"/>
                  </a:lnTo>
                  <a:lnTo>
                    <a:pt x="1449" y="1165"/>
                  </a:lnTo>
                  <a:lnTo>
                    <a:pt x="1437" y="1171"/>
                  </a:lnTo>
                  <a:lnTo>
                    <a:pt x="1426" y="1176"/>
                  </a:lnTo>
                  <a:lnTo>
                    <a:pt x="1414" y="1179"/>
                  </a:lnTo>
                  <a:lnTo>
                    <a:pt x="1393" y="1180"/>
                  </a:lnTo>
                  <a:lnTo>
                    <a:pt x="1371" y="1180"/>
                  </a:lnTo>
                  <a:lnTo>
                    <a:pt x="1348" y="1179"/>
                  </a:lnTo>
                  <a:lnTo>
                    <a:pt x="1328" y="1179"/>
                  </a:lnTo>
                  <a:lnTo>
                    <a:pt x="1300" y="1180"/>
                  </a:lnTo>
                  <a:lnTo>
                    <a:pt x="1273" y="1180"/>
                  </a:lnTo>
                  <a:lnTo>
                    <a:pt x="1246" y="1179"/>
                  </a:lnTo>
                  <a:lnTo>
                    <a:pt x="1234" y="1176"/>
                  </a:lnTo>
                  <a:lnTo>
                    <a:pt x="1224" y="1172"/>
                  </a:lnTo>
                  <a:lnTo>
                    <a:pt x="1213" y="1168"/>
                  </a:lnTo>
                  <a:lnTo>
                    <a:pt x="1192" y="1164"/>
                  </a:lnTo>
                  <a:lnTo>
                    <a:pt x="1168" y="1162"/>
                  </a:lnTo>
                  <a:lnTo>
                    <a:pt x="1143" y="1162"/>
                  </a:lnTo>
                  <a:lnTo>
                    <a:pt x="1117" y="1161"/>
                  </a:lnTo>
                  <a:lnTo>
                    <a:pt x="1091" y="1160"/>
                  </a:lnTo>
                  <a:lnTo>
                    <a:pt x="1066" y="1157"/>
                  </a:lnTo>
                  <a:lnTo>
                    <a:pt x="1045" y="1151"/>
                  </a:lnTo>
                  <a:lnTo>
                    <a:pt x="1023" y="1146"/>
                  </a:lnTo>
                  <a:lnTo>
                    <a:pt x="984" y="1146"/>
                  </a:lnTo>
                  <a:lnTo>
                    <a:pt x="977" y="1145"/>
                  </a:lnTo>
                  <a:lnTo>
                    <a:pt x="967" y="1142"/>
                  </a:lnTo>
                  <a:lnTo>
                    <a:pt x="956" y="1139"/>
                  </a:lnTo>
                  <a:lnTo>
                    <a:pt x="932" y="1133"/>
                  </a:lnTo>
                  <a:lnTo>
                    <a:pt x="920" y="1131"/>
                  </a:lnTo>
                  <a:lnTo>
                    <a:pt x="909" y="1131"/>
                  </a:lnTo>
                  <a:lnTo>
                    <a:pt x="900" y="1132"/>
                  </a:lnTo>
                  <a:lnTo>
                    <a:pt x="893" y="1137"/>
                  </a:lnTo>
                  <a:lnTo>
                    <a:pt x="890" y="1144"/>
                  </a:lnTo>
                  <a:lnTo>
                    <a:pt x="891" y="1154"/>
                  </a:lnTo>
                  <a:lnTo>
                    <a:pt x="898" y="1163"/>
                  </a:lnTo>
                  <a:lnTo>
                    <a:pt x="908" y="1172"/>
                  </a:lnTo>
                  <a:lnTo>
                    <a:pt x="923" y="1180"/>
                  </a:lnTo>
                  <a:lnTo>
                    <a:pt x="938" y="1187"/>
                  </a:lnTo>
                  <a:lnTo>
                    <a:pt x="954" y="1193"/>
                  </a:lnTo>
                  <a:lnTo>
                    <a:pt x="970" y="1198"/>
                  </a:lnTo>
                  <a:lnTo>
                    <a:pt x="984" y="1201"/>
                  </a:lnTo>
                  <a:lnTo>
                    <a:pt x="994" y="1204"/>
                  </a:lnTo>
                  <a:lnTo>
                    <a:pt x="1017" y="1210"/>
                  </a:lnTo>
                  <a:lnTo>
                    <a:pt x="1039" y="1215"/>
                  </a:lnTo>
                  <a:lnTo>
                    <a:pt x="1060" y="1222"/>
                  </a:lnTo>
                  <a:lnTo>
                    <a:pt x="1071" y="1224"/>
                  </a:lnTo>
                  <a:lnTo>
                    <a:pt x="1098" y="1226"/>
                  </a:lnTo>
                  <a:lnTo>
                    <a:pt x="1112" y="1228"/>
                  </a:lnTo>
                  <a:lnTo>
                    <a:pt x="1125" y="1230"/>
                  </a:lnTo>
                  <a:lnTo>
                    <a:pt x="1138" y="1233"/>
                  </a:lnTo>
                  <a:lnTo>
                    <a:pt x="1149" y="1237"/>
                  </a:lnTo>
                  <a:lnTo>
                    <a:pt x="1158" y="1243"/>
                  </a:lnTo>
                  <a:lnTo>
                    <a:pt x="1164" y="1250"/>
                  </a:lnTo>
                  <a:lnTo>
                    <a:pt x="1166" y="1260"/>
                  </a:lnTo>
                  <a:lnTo>
                    <a:pt x="1164" y="1269"/>
                  </a:lnTo>
                  <a:lnTo>
                    <a:pt x="1158" y="1279"/>
                  </a:lnTo>
                  <a:lnTo>
                    <a:pt x="1149" y="1288"/>
                  </a:lnTo>
                  <a:lnTo>
                    <a:pt x="1139" y="1295"/>
                  </a:lnTo>
                  <a:lnTo>
                    <a:pt x="1128" y="1301"/>
                  </a:lnTo>
                  <a:lnTo>
                    <a:pt x="1119" y="1305"/>
                  </a:lnTo>
                  <a:lnTo>
                    <a:pt x="1099" y="1308"/>
                  </a:lnTo>
                  <a:lnTo>
                    <a:pt x="1076" y="1308"/>
                  </a:lnTo>
                  <a:lnTo>
                    <a:pt x="1053" y="1307"/>
                  </a:lnTo>
                  <a:lnTo>
                    <a:pt x="1029" y="1304"/>
                  </a:lnTo>
                  <a:lnTo>
                    <a:pt x="1005" y="1302"/>
                  </a:lnTo>
                  <a:lnTo>
                    <a:pt x="984" y="1300"/>
                  </a:lnTo>
                  <a:lnTo>
                    <a:pt x="942" y="1299"/>
                  </a:lnTo>
                  <a:lnTo>
                    <a:pt x="903" y="1298"/>
                  </a:lnTo>
                  <a:lnTo>
                    <a:pt x="869" y="1296"/>
                  </a:lnTo>
                  <a:lnTo>
                    <a:pt x="845" y="1294"/>
                  </a:lnTo>
                  <a:lnTo>
                    <a:pt x="818" y="1291"/>
                  </a:lnTo>
                  <a:lnTo>
                    <a:pt x="788" y="1288"/>
                  </a:lnTo>
                  <a:lnTo>
                    <a:pt x="759" y="1286"/>
                  </a:lnTo>
                  <a:lnTo>
                    <a:pt x="732" y="1286"/>
                  </a:lnTo>
                  <a:lnTo>
                    <a:pt x="721" y="1287"/>
                  </a:lnTo>
                  <a:lnTo>
                    <a:pt x="709" y="1288"/>
                  </a:lnTo>
                  <a:lnTo>
                    <a:pt x="698" y="1292"/>
                  </a:lnTo>
                  <a:lnTo>
                    <a:pt x="689" y="1297"/>
                  </a:lnTo>
                  <a:lnTo>
                    <a:pt x="683" y="1303"/>
                  </a:lnTo>
                  <a:lnTo>
                    <a:pt x="681" y="1311"/>
                  </a:lnTo>
                  <a:lnTo>
                    <a:pt x="683" y="1318"/>
                  </a:lnTo>
                  <a:lnTo>
                    <a:pt x="688" y="1322"/>
                  </a:lnTo>
                  <a:lnTo>
                    <a:pt x="698" y="1326"/>
                  </a:lnTo>
                  <a:lnTo>
                    <a:pt x="708" y="1328"/>
                  </a:lnTo>
                  <a:lnTo>
                    <a:pt x="732" y="1330"/>
                  </a:lnTo>
                  <a:lnTo>
                    <a:pt x="745" y="1332"/>
                  </a:lnTo>
                  <a:lnTo>
                    <a:pt x="782" y="1335"/>
                  </a:lnTo>
                  <a:lnTo>
                    <a:pt x="807" y="1338"/>
                  </a:lnTo>
                  <a:lnTo>
                    <a:pt x="828" y="1340"/>
                  </a:lnTo>
                  <a:lnTo>
                    <a:pt x="845" y="1342"/>
                  </a:lnTo>
                  <a:lnTo>
                    <a:pt x="867" y="1343"/>
                  </a:lnTo>
                  <a:lnTo>
                    <a:pt x="890" y="1343"/>
                  </a:lnTo>
                  <a:lnTo>
                    <a:pt x="915" y="1342"/>
                  </a:lnTo>
                  <a:lnTo>
                    <a:pt x="938" y="1342"/>
                  </a:lnTo>
                  <a:lnTo>
                    <a:pt x="960" y="1343"/>
                  </a:lnTo>
                  <a:lnTo>
                    <a:pt x="981" y="1344"/>
                  </a:lnTo>
                  <a:lnTo>
                    <a:pt x="998" y="1348"/>
                  </a:lnTo>
                  <a:lnTo>
                    <a:pt x="1012" y="1354"/>
                  </a:lnTo>
                  <a:lnTo>
                    <a:pt x="1022" y="1362"/>
                  </a:lnTo>
                  <a:lnTo>
                    <a:pt x="1028" y="1372"/>
                  </a:lnTo>
                  <a:lnTo>
                    <a:pt x="1029" y="1382"/>
                  </a:lnTo>
                  <a:lnTo>
                    <a:pt x="1027" y="1393"/>
                  </a:lnTo>
                  <a:lnTo>
                    <a:pt x="1020" y="1403"/>
                  </a:lnTo>
                  <a:lnTo>
                    <a:pt x="1011" y="1412"/>
                  </a:lnTo>
                  <a:lnTo>
                    <a:pt x="999" y="1418"/>
                  </a:lnTo>
                  <a:lnTo>
                    <a:pt x="984" y="1422"/>
                  </a:lnTo>
                  <a:lnTo>
                    <a:pt x="971" y="1423"/>
                  </a:lnTo>
                  <a:lnTo>
                    <a:pt x="955" y="1422"/>
                  </a:lnTo>
                  <a:lnTo>
                    <a:pt x="939" y="1420"/>
                  </a:lnTo>
                  <a:lnTo>
                    <a:pt x="922" y="1418"/>
                  </a:lnTo>
                  <a:lnTo>
                    <a:pt x="892" y="1418"/>
                  </a:lnTo>
                  <a:lnTo>
                    <a:pt x="862" y="1419"/>
                  </a:lnTo>
                  <a:lnTo>
                    <a:pt x="832" y="1418"/>
                  </a:lnTo>
                  <a:lnTo>
                    <a:pt x="826" y="1417"/>
                  </a:lnTo>
                  <a:lnTo>
                    <a:pt x="819" y="1415"/>
                  </a:lnTo>
                  <a:lnTo>
                    <a:pt x="810" y="1413"/>
                  </a:lnTo>
                  <a:lnTo>
                    <a:pt x="802" y="1412"/>
                  </a:lnTo>
                  <a:lnTo>
                    <a:pt x="785" y="1411"/>
                  </a:lnTo>
                  <a:lnTo>
                    <a:pt x="742" y="1411"/>
                  </a:lnTo>
                  <a:lnTo>
                    <a:pt x="719" y="1412"/>
                  </a:lnTo>
                  <a:lnTo>
                    <a:pt x="662" y="1412"/>
                  </a:lnTo>
                  <a:lnTo>
                    <a:pt x="648" y="1413"/>
                  </a:lnTo>
                  <a:lnTo>
                    <a:pt x="634" y="1415"/>
                  </a:lnTo>
                  <a:lnTo>
                    <a:pt x="624" y="1418"/>
                  </a:lnTo>
                  <a:lnTo>
                    <a:pt x="618" y="1424"/>
                  </a:lnTo>
                  <a:lnTo>
                    <a:pt x="615" y="1433"/>
                  </a:lnTo>
                  <a:lnTo>
                    <a:pt x="617" y="1441"/>
                  </a:lnTo>
                  <a:lnTo>
                    <a:pt x="624" y="1448"/>
                  </a:lnTo>
                  <a:lnTo>
                    <a:pt x="634" y="1453"/>
                  </a:lnTo>
                  <a:lnTo>
                    <a:pt x="649" y="1456"/>
                  </a:lnTo>
                  <a:lnTo>
                    <a:pt x="665" y="1458"/>
                  </a:lnTo>
                  <a:lnTo>
                    <a:pt x="704" y="1460"/>
                  </a:lnTo>
                  <a:lnTo>
                    <a:pt x="743" y="1460"/>
                  </a:lnTo>
                  <a:lnTo>
                    <a:pt x="763" y="1459"/>
                  </a:lnTo>
                  <a:lnTo>
                    <a:pt x="807" y="1459"/>
                  </a:lnTo>
                  <a:lnTo>
                    <a:pt x="817" y="1461"/>
                  </a:lnTo>
                  <a:lnTo>
                    <a:pt x="830" y="1464"/>
                  </a:lnTo>
                  <a:lnTo>
                    <a:pt x="843" y="1466"/>
                  </a:lnTo>
                  <a:lnTo>
                    <a:pt x="860" y="1467"/>
                  </a:lnTo>
                  <a:lnTo>
                    <a:pt x="896" y="1467"/>
                  </a:lnTo>
                  <a:lnTo>
                    <a:pt x="916" y="1468"/>
                  </a:lnTo>
                  <a:lnTo>
                    <a:pt x="935" y="1468"/>
                  </a:lnTo>
                  <a:lnTo>
                    <a:pt x="953" y="1470"/>
                  </a:lnTo>
                  <a:lnTo>
                    <a:pt x="971" y="1473"/>
                  </a:lnTo>
                  <a:lnTo>
                    <a:pt x="986" y="1476"/>
                  </a:lnTo>
                  <a:lnTo>
                    <a:pt x="999" y="1482"/>
                  </a:lnTo>
                  <a:lnTo>
                    <a:pt x="1009" y="1489"/>
                  </a:lnTo>
                  <a:lnTo>
                    <a:pt x="1015" y="1499"/>
                  </a:lnTo>
                  <a:lnTo>
                    <a:pt x="1017" y="1511"/>
                  </a:lnTo>
                  <a:lnTo>
                    <a:pt x="1015" y="1521"/>
                  </a:lnTo>
                  <a:lnTo>
                    <a:pt x="1008" y="1530"/>
                  </a:lnTo>
                  <a:lnTo>
                    <a:pt x="998" y="1538"/>
                  </a:lnTo>
                  <a:lnTo>
                    <a:pt x="986" y="1544"/>
                  </a:lnTo>
                  <a:lnTo>
                    <a:pt x="973" y="1547"/>
                  </a:lnTo>
                  <a:lnTo>
                    <a:pt x="960" y="1549"/>
                  </a:lnTo>
                  <a:lnTo>
                    <a:pt x="929" y="1549"/>
                  </a:lnTo>
                  <a:lnTo>
                    <a:pt x="894" y="1548"/>
                  </a:lnTo>
                  <a:lnTo>
                    <a:pt x="857" y="1547"/>
                  </a:lnTo>
                  <a:lnTo>
                    <a:pt x="806" y="1547"/>
                  </a:lnTo>
                  <a:lnTo>
                    <a:pt x="789" y="1546"/>
                  </a:lnTo>
                  <a:lnTo>
                    <a:pt x="772" y="1546"/>
                  </a:lnTo>
                  <a:lnTo>
                    <a:pt x="756" y="1545"/>
                  </a:lnTo>
                  <a:lnTo>
                    <a:pt x="739" y="1546"/>
                  </a:lnTo>
                  <a:lnTo>
                    <a:pt x="725" y="1547"/>
                  </a:lnTo>
                  <a:lnTo>
                    <a:pt x="713" y="1549"/>
                  </a:lnTo>
                  <a:lnTo>
                    <a:pt x="703" y="1553"/>
                  </a:lnTo>
                  <a:lnTo>
                    <a:pt x="697" y="1559"/>
                  </a:lnTo>
                  <a:lnTo>
                    <a:pt x="696" y="1566"/>
                  </a:lnTo>
                  <a:lnTo>
                    <a:pt x="699" y="1572"/>
                  </a:lnTo>
                  <a:lnTo>
                    <a:pt x="706" y="1577"/>
                  </a:lnTo>
                  <a:lnTo>
                    <a:pt x="716" y="1579"/>
                  </a:lnTo>
                  <a:lnTo>
                    <a:pt x="729" y="1581"/>
                  </a:lnTo>
                  <a:lnTo>
                    <a:pt x="794" y="1581"/>
                  </a:lnTo>
                  <a:lnTo>
                    <a:pt x="825" y="1584"/>
                  </a:lnTo>
                  <a:lnTo>
                    <a:pt x="855" y="1585"/>
                  </a:lnTo>
                  <a:lnTo>
                    <a:pt x="882" y="1586"/>
                  </a:lnTo>
                  <a:lnTo>
                    <a:pt x="907" y="1587"/>
                  </a:lnTo>
                  <a:lnTo>
                    <a:pt x="933" y="1590"/>
                  </a:lnTo>
                  <a:lnTo>
                    <a:pt x="962" y="1592"/>
                  </a:lnTo>
                  <a:lnTo>
                    <a:pt x="978" y="1593"/>
                  </a:lnTo>
                  <a:lnTo>
                    <a:pt x="992" y="1593"/>
                  </a:lnTo>
                  <a:lnTo>
                    <a:pt x="1006" y="1594"/>
                  </a:lnTo>
                  <a:lnTo>
                    <a:pt x="1018" y="1596"/>
                  </a:lnTo>
                  <a:lnTo>
                    <a:pt x="1029" y="1599"/>
                  </a:lnTo>
                  <a:lnTo>
                    <a:pt x="1037" y="1605"/>
                  </a:lnTo>
                  <a:lnTo>
                    <a:pt x="1042" y="1614"/>
                  </a:lnTo>
                  <a:lnTo>
                    <a:pt x="1043" y="1626"/>
                  </a:lnTo>
                  <a:lnTo>
                    <a:pt x="1040" y="1636"/>
                  </a:lnTo>
                  <a:lnTo>
                    <a:pt x="1033" y="1644"/>
                  </a:lnTo>
                  <a:lnTo>
                    <a:pt x="1022" y="1651"/>
                  </a:lnTo>
                  <a:lnTo>
                    <a:pt x="1010" y="1658"/>
                  </a:lnTo>
                  <a:lnTo>
                    <a:pt x="996" y="1664"/>
                  </a:lnTo>
                  <a:lnTo>
                    <a:pt x="982" y="1668"/>
                  </a:lnTo>
                  <a:lnTo>
                    <a:pt x="967" y="1670"/>
                  </a:lnTo>
                  <a:lnTo>
                    <a:pt x="955" y="1672"/>
                  </a:lnTo>
                  <a:lnTo>
                    <a:pt x="936" y="1673"/>
                  </a:lnTo>
                  <a:lnTo>
                    <a:pt x="916" y="1673"/>
                  </a:lnTo>
                  <a:lnTo>
                    <a:pt x="873" y="1671"/>
                  </a:lnTo>
                  <a:lnTo>
                    <a:pt x="851" y="1671"/>
                  </a:lnTo>
                  <a:lnTo>
                    <a:pt x="831" y="1673"/>
                  </a:lnTo>
                  <a:lnTo>
                    <a:pt x="813" y="1676"/>
                  </a:lnTo>
                  <a:lnTo>
                    <a:pt x="796" y="1683"/>
                  </a:lnTo>
                  <a:lnTo>
                    <a:pt x="783" y="1693"/>
                  </a:lnTo>
                  <a:lnTo>
                    <a:pt x="790" y="1701"/>
                  </a:lnTo>
                  <a:lnTo>
                    <a:pt x="799" y="1706"/>
                  </a:lnTo>
                  <a:lnTo>
                    <a:pt x="811" y="1709"/>
                  </a:lnTo>
                  <a:lnTo>
                    <a:pt x="845" y="1709"/>
                  </a:lnTo>
                  <a:lnTo>
                    <a:pt x="888" y="1711"/>
                  </a:lnTo>
                  <a:lnTo>
                    <a:pt x="929" y="1713"/>
                  </a:lnTo>
                  <a:lnTo>
                    <a:pt x="966" y="1716"/>
                  </a:lnTo>
                  <a:lnTo>
                    <a:pt x="987" y="1716"/>
                  </a:lnTo>
                  <a:lnTo>
                    <a:pt x="1006" y="1714"/>
                  </a:lnTo>
                  <a:lnTo>
                    <a:pt x="1025" y="1711"/>
                  </a:lnTo>
                  <a:lnTo>
                    <a:pt x="1043" y="1709"/>
                  </a:lnTo>
                  <a:lnTo>
                    <a:pt x="1088" y="1708"/>
                  </a:lnTo>
                  <a:lnTo>
                    <a:pt x="1131" y="1708"/>
                  </a:lnTo>
                  <a:lnTo>
                    <a:pt x="1175" y="1705"/>
                  </a:lnTo>
                  <a:lnTo>
                    <a:pt x="1217" y="1702"/>
                  </a:lnTo>
                  <a:lnTo>
                    <a:pt x="1259" y="1701"/>
                  </a:lnTo>
                  <a:lnTo>
                    <a:pt x="1300" y="1697"/>
                  </a:lnTo>
                  <a:lnTo>
                    <a:pt x="1314" y="1693"/>
                  </a:lnTo>
                  <a:lnTo>
                    <a:pt x="1329" y="1688"/>
                  </a:lnTo>
                  <a:lnTo>
                    <a:pt x="1345" y="1684"/>
                  </a:lnTo>
                  <a:lnTo>
                    <a:pt x="1363" y="1682"/>
                  </a:lnTo>
                  <a:lnTo>
                    <a:pt x="1381" y="1682"/>
                  </a:lnTo>
                  <a:lnTo>
                    <a:pt x="1398" y="1680"/>
                  </a:lnTo>
                  <a:lnTo>
                    <a:pt x="1412" y="1676"/>
                  </a:lnTo>
                  <a:lnTo>
                    <a:pt x="1426" y="1671"/>
                  </a:lnTo>
                  <a:lnTo>
                    <a:pt x="1441" y="1667"/>
                  </a:lnTo>
                  <a:lnTo>
                    <a:pt x="1473" y="1660"/>
                  </a:lnTo>
                  <a:lnTo>
                    <a:pt x="1504" y="1655"/>
                  </a:lnTo>
                  <a:lnTo>
                    <a:pt x="1535" y="1648"/>
                  </a:lnTo>
                  <a:lnTo>
                    <a:pt x="1562" y="1641"/>
                  </a:lnTo>
                  <a:lnTo>
                    <a:pt x="1617" y="1622"/>
                  </a:lnTo>
                  <a:lnTo>
                    <a:pt x="1674" y="1600"/>
                  </a:lnTo>
                  <a:lnTo>
                    <a:pt x="1730" y="1578"/>
                  </a:lnTo>
                  <a:lnTo>
                    <a:pt x="1783" y="1554"/>
                  </a:lnTo>
                  <a:lnTo>
                    <a:pt x="1832" y="1528"/>
                  </a:lnTo>
                  <a:lnTo>
                    <a:pt x="1898" y="1487"/>
                  </a:lnTo>
                  <a:lnTo>
                    <a:pt x="1960" y="1443"/>
                  </a:lnTo>
                  <a:lnTo>
                    <a:pt x="2018" y="1395"/>
                  </a:lnTo>
                  <a:lnTo>
                    <a:pt x="2072" y="1345"/>
                  </a:lnTo>
                  <a:lnTo>
                    <a:pt x="2123" y="1290"/>
                  </a:lnTo>
                  <a:lnTo>
                    <a:pt x="2171" y="1233"/>
                  </a:lnTo>
                  <a:lnTo>
                    <a:pt x="2216" y="1172"/>
                  </a:lnTo>
                  <a:lnTo>
                    <a:pt x="2258" y="1106"/>
                  </a:lnTo>
                  <a:lnTo>
                    <a:pt x="2299" y="1037"/>
                  </a:lnTo>
                  <a:lnTo>
                    <a:pt x="2307" y="1023"/>
                  </a:lnTo>
                  <a:lnTo>
                    <a:pt x="2316" y="1008"/>
                  </a:lnTo>
                  <a:lnTo>
                    <a:pt x="2326" y="992"/>
                  </a:lnTo>
                  <a:lnTo>
                    <a:pt x="2335" y="977"/>
                  </a:lnTo>
                  <a:lnTo>
                    <a:pt x="2343" y="964"/>
                  </a:lnTo>
                  <a:lnTo>
                    <a:pt x="2353" y="952"/>
                  </a:lnTo>
                  <a:lnTo>
                    <a:pt x="2363" y="941"/>
                  </a:lnTo>
                  <a:lnTo>
                    <a:pt x="2373" y="934"/>
                  </a:lnTo>
                  <a:lnTo>
                    <a:pt x="2384" y="932"/>
                  </a:lnTo>
                  <a:lnTo>
                    <a:pt x="2395" y="934"/>
                  </a:lnTo>
                  <a:lnTo>
                    <a:pt x="2403" y="939"/>
                  </a:lnTo>
                  <a:lnTo>
                    <a:pt x="2411" y="949"/>
                  </a:lnTo>
                  <a:lnTo>
                    <a:pt x="2415" y="960"/>
                  </a:lnTo>
                  <a:lnTo>
                    <a:pt x="2418" y="972"/>
                  </a:lnTo>
                  <a:lnTo>
                    <a:pt x="2419" y="986"/>
                  </a:lnTo>
                  <a:lnTo>
                    <a:pt x="2418" y="1002"/>
                  </a:lnTo>
                  <a:lnTo>
                    <a:pt x="2416" y="1016"/>
                  </a:lnTo>
                  <a:lnTo>
                    <a:pt x="2411" y="1035"/>
                  </a:lnTo>
                  <a:lnTo>
                    <a:pt x="2403" y="1055"/>
                  </a:lnTo>
                  <a:lnTo>
                    <a:pt x="2393" y="1078"/>
                  </a:lnTo>
                  <a:lnTo>
                    <a:pt x="2383" y="1099"/>
                  </a:lnTo>
                  <a:lnTo>
                    <a:pt x="2372" y="1120"/>
                  </a:lnTo>
                  <a:lnTo>
                    <a:pt x="2363" y="1138"/>
                  </a:lnTo>
                  <a:lnTo>
                    <a:pt x="2349" y="1160"/>
                  </a:lnTo>
                  <a:lnTo>
                    <a:pt x="2335" y="1184"/>
                  </a:lnTo>
                  <a:lnTo>
                    <a:pt x="2322" y="1205"/>
                  </a:lnTo>
                  <a:lnTo>
                    <a:pt x="2311" y="1229"/>
                  </a:lnTo>
                  <a:lnTo>
                    <a:pt x="2303" y="1251"/>
                  </a:lnTo>
                  <a:lnTo>
                    <a:pt x="2313" y="1253"/>
                  </a:lnTo>
                  <a:lnTo>
                    <a:pt x="2322" y="1251"/>
                  </a:lnTo>
                  <a:lnTo>
                    <a:pt x="2330" y="1246"/>
                  </a:lnTo>
                  <a:lnTo>
                    <a:pt x="2344" y="1232"/>
                  </a:lnTo>
                  <a:lnTo>
                    <a:pt x="2350" y="1224"/>
                  </a:lnTo>
                  <a:lnTo>
                    <a:pt x="2357" y="1216"/>
                  </a:lnTo>
                  <a:lnTo>
                    <a:pt x="2427" y="1123"/>
                  </a:lnTo>
                  <a:lnTo>
                    <a:pt x="2498" y="1027"/>
                  </a:lnTo>
                  <a:lnTo>
                    <a:pt x="2571" y="929"/>
                  </a:lnTo>
                  <a:lnTo>
                    <a:pt x="2578" y="922"/>
                  </a:lnTo>
                  <a:lnTo>
                    <a:pt x="2585" y="912"/>
                  </a:lnTo>
                  <a:lnTo>
                    <a:pt x="2593" y="902"/>
                  </a:lnTo>
                  <a:lnTo>
                    <a:pt x="2602" y="892"/>
                  </a:lnTo>
                  <a:lnTo>
                    <a:pt x="2613" y="882"/>
                  </a:lnTo>
                  <a:lnTo>
                    <a:pt x="2623" y="874"/>
                  </a:lnTo>
                  <a:lnTo>
                    <a:pt x="2635" y="869"/>
                  </a:lnTo>
                  <a:lnTo>
                    <a:pt x="2647" y="867"/>
                  </a:lnTo>
                  <a:lnTo>
                    <a:pt x="2658" y="870"/>
                  </a:lnTo>
                  <a:lnTo>
                    <a:pt x="2669" y="878"/>
                  </a:lnTo>
                  <a:lnTo>
                    <a:pt x="2673" y="885"/>
                  </a:lnTo>
                  <a:lnTo>
                    <a:pt x="2676" y="897"/>
                  </a:lnTo>
                  <a:lnTo>
                    <a:pt x="2677" y="909"/>
                  </a:lnTo>
                  <a:lnTo>
                    <a:pt x="2675" y="921"/>
                  </a:lnTo>
                  <a:lnTo>
                    <a:pt x="2667" y="940"/>
                  </a:lnTo>
                  <a:lnTo>
                    <a:pt x="2655" y="959"/>
                  </a:lnTo>
                  <a:lnTo>
                    <a:pt x="2640" y="977"/>
                  </a:lnTo>
                  <a:lnTo>
                    <a:pt x="2626" y="994"/>
                  </a:lnTo>
                  <a:lnTo>
                    <a:pt x="2593" y="1041"/>
                  </a:lnTo>
                  <a:lnTo>
                    <a:pt x="2558" y="1087"/>
                  </a:lnTo>
                  <a:lnTo>
                    <a:pt x="2525" y="1135"/>
                  </a:lnTo>
                  <a:lnTo>
                    <a:pt x="2516" y="1147"/>
                  </a:lnTo>
                  <a:lnTo>
                    <a:pt x="2506" y="1158"/>
                  </a:lnTo>
                  <a:lnTo>
                    <a:pt x="2497" y="1171"/>
                  </a:lnTo>
                  <a:lnTo>
                    <a:pt x="2490" y="1184"/>
                  </a:lnTo>
                  <a:lnTo>
                    <a:pt x="2487" y="1198"/>
                  </a:lnTo>
                  <a:lnTo>
                    <a:pt x="2488" y="1212"/>
                  </a:lnTo>
                  <a:lnTo>
                    <a:pt x="2499" y="1211"/>
                  </a:lnTo>
                  <a:lnTo>
                    <a:pt x="2508" y="1207"/>
                  </a:lnTo>
                  <a:lnTo>
                    <a:pt x="2515" y="1200"/>
                  </a:lnTo>
                  <a:lnTo>
                    <a:pt x="2528" y="1184"/>
                  </a:lnTo>
                  <a:lnTo>
                    <a:pt x="2533" y="1176"/>
                  </a:lnTo>
                  <a:lnTo>
                    <a:pt x="2569" y="1131"/>
                  </a:lnTo>
                  <a:lnTo>
                    <a:pt x="2673" y="996"/>
                  </a:lnTo>
                  <a:lnTo>
                    <a:pt x="2710" y="949"/>
                  </a:lnTo>
                  <a:lnTo>
                    <a:pt x="2716" y="940"/>
                  </a:lnTo>
                  <a:lnTo>
                    <a:pt x="2724" y="929"/>
                  </a:lnTo>
                  <a:lnTo>
                    <a:pt x="2734" y="916"/>
                  </a:lnTo>
                  <a:lnTo>
                    <a:pt x="2746" y="904"/>
                  </a:lnTo>
                  <a:lnTo>
                    <a:pt x="2758" y="893"/>
                  </a:lnTo>
                  <a:lnTo>
                    <a:pt x="2770" y="882"/>
                  </a:lnTo>
                  <a:lnTo>
                    <a:pt x="2783" y="877"/>
                  </a:lnTo>
                  <a:lnTo>
                    <a:pt x="2797" y="876"/>
                  </a:lnTo>
                  <a:lnTo>
                    <a:pt x="2807" y="879"/>
                  </a:lnTo>
                  <a:lnTo>
                    <a:pt x="2815" y="886"/>
                  </a:lnTo>
                  <a:lnTo>
                    <a:pt x="2819" y="896"/>
                  </a:lnTo>
                  <a:lnTo>
                    <a:pt x="2822" y="907"/>
                  </a:lnTo>
                  <a:lnTo>
                    <a:pt x="2822" y="919"/>
                  </a:lnTo>
                  <a:lnTo>
                    <a:pt x="2820" y="932"/>
                  </a:lnTo>
                  <a:lnTo>
                    <a:pt x="2814" y="949"/>
                  </a:lnTo>
                  <a:lnTo>
                    <a:pt x="2806" y="962"/>
                  </a:lnTo>
                  <a:lnTo>
                    <a:pt x="2797" y="974"/>
                  </a:lnTo>
                  <a:lnTo>
                    <a:pt x="2788" y="983"/>
                  </a:lnTo>
                  <a:lnTo>
                    <a:pt x="2716" y="1078"/>
                  </a:lnTo>
                  <a:lnTo>
                    <a:pt x="2646" y="1174"/>
                  </a:lnTo>
                  <a:lnTo>
                    <a:pt x="2627" y="1197"/>
                  </a:lnTo>
                  <a:lnTo>
                    <a:pt x="2609" y="1222"/>
                  </a:lnTo>
                  <a:lnTo>
                    <a:pt x="2602" y="1231"/>
                  </a:lnTo>
                  <a:lnTo>
                    <a:pt x="2596" y="1241"/>
                  </a:lnTo>
                  <a:lnTo>
                    <a:pt x="2591" y="1252"/>
                  </a:lnTo>
                  <a:lnTo>
                    <a:pt x="2589" y="1264"/>
                  </a:lnTo>
                  <a:lnTo>
                    <a:pt x="2593" y="1277"/>
                  </a:lnTo>
                  <a:lnTo>
                    <a:pt x="2606" y="1273"/>
                  </a:lnTo>
                  <a:lnTo>
                    <a:pt x="2616" y="1266"/>
                  </a:lnTo>
                  <a:lnTo>
                    <a:pt x="2625" y="1258"/>
                  </a:lnTo>
                  <a:lnTo>
                    <a:pt x="2634" y="1248"/>
                  </a:lnTo>
                  <a:lnTo>
                    <a:pt x="2640" y="1237"/>
                  </a:lnTo>
                  <a:lnTo>
                    <a:pt x="2654" y="1216"/>
                  </a:lnTo>
                  <a:lnTo>
                    <a:pt x="2681" y="1184"/>
                  </a:lnTo>
                  <a:lnTo>
                    <a:pt x="2707" y="1152"/>
                  </a:lnTo>
                  <a:lnTo>
                    <a:pt x="2733" y="1120"/>
                  </a:lnTo>
                  <a:lnTo>
                    <a:pt x="2763" y="1084"/>
                  </a:lnTo>
                  <a:lnTo>
                    <a:pt x="2770" y="1075"/>
                  </a:lnTo>
                  <a:lnTo>
                    <a:pt x="2779" y="1064"/>
                  </a:lnTo>
                  <a:lnTo>
                    <a:pt x="2791" y="1052"/>
                  </a:lnTo>
                  <a:lnTo>
                    <a:pt x="2804" y="1042"/>
                  </a:lnTo>
                  <a:lnTo>
                    <a:pt x="2817" y="1035"/>
                  </a:lnTo>
                  <a:lnTo>
                    <a:pt x="2831" y="1033"/>
                  </a:lnTo>
                  <a:lnTo>
                    <a:pt x="2844" y="1035"/>
                  </a:lnTo>
                  <a:lnTo>
                    <a:pt x="2853" y="1040"/>
                  </a:lnTo>
                  <a:lnTo>
                    <a:pt x="2858" y="1047"/>
                  </a:lnTo>
                  <a:lnTo>
                    <a:pt x="2860" y="1057"/>
                  </a:lnTo>
                  <a:lnTo>
                    <a:pt x="2859" y="1067"/>
                  </a:lnTo>
                  <a:lnTo>
                    <a:pt x="2856" y="1078"/>
                  </a:lnTo>
                  <a:lnTo>
                    <a:pt x="2852" y="1090"/>
                  </a:lnTo>
                  <a:lnTo>
                    <a:pt x="2845" y="1102"/>
                  </a:lnTo>
                  <a:lnTo>
                    <a:pt x="2838" y="1114"/>
                  </a:lnTo>
                  <a:lnTo>
                    <a:pt x="2832" y="1125"/>
                  </a:lnTo>
                  <a:lnTo>
                    <a:pt x="2825" y="1134"/>
                  </a:lnTo>
                  <a:lnTo>
                    <a:pt x="2820" y="1142"/>
                  </a:lnTo>
                  <a:lnTo>
                    <a:pt x="2816" y="1148"/>
                  </a:lnTo>
                  <a:lnTo>
                    <a:pt x="2787" y="1187"/>
                  </a:lnTo>
                  <a:lnTo>
                    <a:pt x="2758" y="1223"/>
                  </a:lnTo>
                  <a:lnTo>
                    <a:pt x="2727" y="1257"/>
                  </a:lnTo>
                  <a:lnTo>
                    <a:pt x="2699" y="1294"/>
                  </a:lnTo>
                  <a:lnTo>
                    <a:pt x="2686" y="1313"/>
                  </a:lnTo>
                  <a:lnTo>
                    <a:pt x="2671" y="1333"/>
                  </a:lnTo>
                  <a:lnTo>
                    <a:pt x="2659" y="1347"/>
                  </a:lnTo>
                  <a:lnTo>
                    <a:pt x="2655" y="1355"/>
                  </a:lnTo>
                  <a:lnTo>
                    <a:pt x="2653" y="1364"/>
                  </a:lnTo>
                  <a:lnTo>
                    <a:pt x="2656" y="1373"/>
                  </a:lnTo>
                  <a:lnTo>
                    <a:pt x="2666" y="1374"/>
                  </a:lnTo>
                  <a:lnTo>
                    <a:pt x="2675" y="1371"/>
                  </a:lnTo>
                  <a:lnTo>
                    <a:pt x="2683" y="1366"/>
                  </a:lnTo>
                  <a:lnTo>
                    <a:pt x="2692" y="1359"/>
                  </a:lnTo>
                  <a:lnTo>
                    <a:pt x="2698" y="1351"/>
                  </a:lnTo>
                  <a:lnTo>
                    <a:pt x="2732" y="1316"/>
                  </a:lnTo>
                  <a:lnTo>
                    <a:pt x="2759" y="1289"/>
                  </a:lnTo>
                  <a:lnTo>
                    <a:pt x="2786" y="1260"/>
                  </a:lnTo>
                  <a:lnTo>
                    <a:pt x="2792" y="1253"/>
                  </a:lnTo>
                  <a:lnTo>
                    <a:pt x="2810" y="1236"/>
                  </a:lnTo>
                  <a:lnTo>
                    <a:pt x="2821" y="1229"/>
                  </a:lnTo>
                  <a:lnTo>
                    <a:pt x="2831" y="1223"/>
                  </a:lnTo>
                  <a:lnTo>
                    <a:pt x="2843" y="1220"/>
                  </a:lnTo>
                  <a:lnTo>
                    <a:pt x="2855" y="1223"/>
                  </a:lnTo>
                  <a:lnTo>
                    <a:pt x="2865" y="1230"/>
                  </a:lnTo>
                  <a:lnTo>
                    <a:pt x="2870" y="1237"/>
                  </a:lnTo>
                  <a:lnTo>
                    <a:pt x="2871" y="1246"/>
                  </a:lnTo>
                  <a:lnTo>
                    <a:pt x="2870" y="1256"/>
                  </a:lnTo>
                  <a:lnTo>
                    <a:pt x="2867" y="1267"/>
                  </a:lnTo>
                  <a:lnTo>
                    <a:pt x="2863" y="1278"/>
                  </a:lnTo>
                  <a:lnTo>
                    <a:pt x="2858" y="1288"/>
                  </a:lnTo>
                  <a:lnTo>
                    <a:pt x="2853" y="1296"/>
                  </a:lnTo>
                  <a:lnTo>
                    <a:pt x="2824" y="1337"/>
                  </a:lnTo>
                  <a:lnTo>
                    <a:pt x="2793" y="1377"/>
                  </a:lnTo>
                  <a:lnTo>
                    <a:pt x="2763" y="1414"/>
                  </a:lnTo>
                  <a:lnTo>
                    <a:pt x="2733" y="1449"/>
                  </a:lnTo>
                  <a:lnTo>
                    <a:pt x="2699" y="1486"/>
                  </a:lnTo>
                  <a:lnTo>
                    <a:pt x="2664" y="1525"/>
                  </a:lnTo>
                  <a:lnTo>
                    <a:pt x="2630" y="1565"/>
                  </a:lnTo>
                  <a:lnTo>
                    <a:pt x="2596" y="1603"/>
                  </a:lnTo>
                  <a:lnTo>
                    <a:pt x="2564" y="1641"/>
                  </a:lnTo>
                  <a:lnTo>
                    <a:pt x="2508" y="1705"/>
                  </a:lnTo>
                  <a:lnTo>
                    <a:pt x="2392" y="1830"/>
                  </a:lnTo>
                  <a:lnTo>
                    <a:pt x="2304" y="1924"/>
                  </a:lnTo>
                  <a:lnTo>
                    <a:pt x="2215" y="2014"/>
                  </a:lnTo>
                  <a:lnTo>
                    <a:pt x="2125" y="2102"/>
                  </a:lnTo>
                  <a:lnTo>
                    <a:pt x="2035" y="2194"/>
                  </a:lnTo>
                  <a:lnTo>
                    <a:pt x="1989" y="2238"/>
                  </a:lnTo>
                  <a:lnTo>
                    <a:pt x="1941" y="2282"/>
                  </a:lnTo>
                  <a:lnTo>
                    <a:pt x="1835" y="2375"/>
                  </a:lnTo>
                  <a:lnTo>
                    <a:pt x="1725" y="2467"/>
                  </a:lnTo>
                  <a:lnTo>
                    <a:pt x="1611" y="2558"/>
                  </a:lnTo>
                  <a:lnTo>
                    <a:pt x="1494" y="2646"/>
                  </a:lnTo>
                  <a:lnTo>
                    <a:pt x="1483" y="2655"/>
                  </a:lnTo>
                  <a:lnTo>
                    <a:pt x="1471" y="2664"/>
                  </a:lnTo>
                  <a:lnTo>
                    <a:pt x="1458" y="2672"/>
                  </a:lnTo>
                  <a:lnTo>
                    <a:pt x="1447" y="2678"/>
                  </a:lnTo>
                  <a:lnTo>
                    <a:pt x="1438" y="2681"/>
                  </a:lnTo>
                  <a:lnTo>
                    <a:pt x="1428" y="2680"/>
                  </a:lnTo>
                  <a:lnTo>
                    <a:pt x="1416" y="2676"/>
                  </a:lnTo>
                  <a:lnTo>
                    <a:pt x="1400" y="2670"/>
                  </a:lnTo>
                  <a:lnTo>
                    <a:pt x="1384" y="2662"/>
                  </a:lnTo>
                  <a:lnTo>
                    <a:pt x="1368" y="2652"/>
                  </a:lnTo>
                  <a:lnTo>
                    <a:pt x="1351" y="2642"/>
                  </a:lnTo>
                  <a:lnTo>
                    <a:pt x="1337" y="2634"/>
                  </a:lnTo>
                  <a:lnTo>
                    <a:pt x="1324" y="2627"/>
                  </a:lnTo>
                  <a:lnTo>
                    <a:pt x="1239" y="2582"/>
                  </a:lnTo>
                  <a:lnTo>
                    <a:pt x="1156" y="2533"/>
                  </a:lnTo>
                  <a:lnTo>
                    <a:pt x="1075" y="2484"/>
                  </a:lnTo>
                  <a:lnTo>
                    <a:pt x="996" y="2437"/>
                  </a:lnTo>
                  <a:lnTo>
                    <a:pt x="961" y="2414"/>
                  </a:lnTo>
                  <a:lnTo>
                    <a:pt x="927" y="2391"/>
                  </a:lnTo>
                  <a:lnTo>
                    <a:pt x="892" y="2368"/>
                  </a:lnTo>
                  <a:lnTo>
                    <a:pt x="856" y="2346"/>
                  </a:lnTo>
                  <a:lnTo>
                    <a:pt x="822" y="2321"/>
                  </a:lnTo>
                  <a:lnTo>
                    <a:pt x="757" y="2273"/>
                  </a:lnTo>
                  <a:lnTo>
                    <a:pt x="723" y="2249"/>
                  </a:lnTo>
                  <a:lnTo>
                    <a:pt x="689" y="2225"/>
                  </a:lnTo>
                  <a:lnTo>
                    <a:pt x="659" y="2198"/>
                  </a:lnTo>
                  <a:lnTo>
                    <a:pt x="628" y="2170"/>
                  </a:lnTo>
                  <a:lnTo>
                    <a:pt x="598" y="2143"/>
                  </a:lnTo>
                  <a:lnTo>
                    <a:pt x="522" y="2077"/>
                  </a:lnTo>
                  <a:lnTo>
                    <a:pt x="452" y="2010"/>
                  </a:lnTo>
                  <a:lnTo>
                    <a:pt x="385" y="1940"/>
                  </a:lnTo>
                  <a:lnTo>
                    <a:pt x="322" y="1866"/>
                  </a:lnTo>
                  <a:lnTo>
                    <a:pt x="260" y="1789"/>
                  </a:lnTo>
                  <a:lnTo>
                    <a:pt x="224" y="1740"/>
                  </a:lnTo>
                  <a:lnTo>
                    <a:pt x="190" y="1688"/>
                  </a:lnTo>
                  <a:lnTo>
                    <a:pt x="158" y="1632"/>
                  </a:lnTo>
                  <a:lnTo>
                    <a:pt x="127" y="1575"/>
                  </a:lnTo>
                  <a:lnTo>
                    <a:pt x="87" y="1487"/>
                  </a:lnTo>
                  <a:lnTo>
                    <a:pt x="67" y="1443"/>
                  </a:lnTo>
                  <a:lnTo>
                    <a:pt x="49" y="1395"/>
                  </a:lnTo>
                  <a:lnTo>
                    <a:pt x="41" y="1360"/>
                  </a:lnTo>
                  <a:lnTo>
                    <a:pt x="36" y="1346"/>
                  </a:lnTo>
                  <a:lnTo>
                    <a:pt x="33" y="1334"/>
                  </a:lnTo>
                  <a:lnTo>
                    <a:pt x="29" y="1318"/>
                  </a:lnTo>
                  <a:lnTo>
                    <a:pt x="25" y="1300"/>
                  </a:lnTo>
                  <a:lnTo>
                    <a:pt x="19" y="1278"/>
                  </a:lnTo>
                  <a:lnTo>
                    <a:pt x="13" y="1256"/>
                  </a:lnTo>
                  <a:lnTo>
                    <a:pt x="8" y="1236"/>
                  </a:lnTo>
                  <a:lnTo>
                    <a:pt x="8" y="1222"/>
                  </a:lnTo>
                  <a:lnTo>
                    <a:pt x="9" y="1207"/>
                  </a:lnTo>
                  <a:lnTo>
                    <a:pt x="8" y="1193"/>
                  </a:lnTo>
                  <a:lnTo>
                    <a:pt x="5" y="1181"/>
                  </a:lnTo>
                  <a:lnTo>
                    <a:pt x="2" y="1170"/>
                  </a:lnTo>
                  <a:lnTo>
                    <a:pt x="0" y="1161"/>
                  </a:lnTo>
                  <a:lnTo>
                    <a:pt x="1" y="1149"/>
                  </a:lnTo>
                  <a:lnTo>
                    <a:pt x="4" y="1136"/>
                  </a:lnTo>
                  <a:lnTo>
                    <a:pt x="6" y="1123"/>
                  </a:lnTo>
                  <a:lnTo>
                    <a:pt x="7" y="1089"/>
                  </a:lnTo>
                  <a:lnTo>
                    <a:pt x="7" y="1053"/>
                  </a:lnTo>
                  <a:lnTo>
                    <a:pt x="6" y="1019"/>
                  </a:lnTo>
                  <a:lnTo>
                    <a:pt x="6" y="985"/>
                  </a:lnTo>
                  <a:lnTo>
                    <a:pt x="8" y="954"/>
                  </a:lnTo>
                  <a:lnTo>
                    <a:pt x="11" y="937"/>
                  </a:lnTo>
                  <a:lnTo>
                    <a:pt x="16" y="922"/>
                  </a:lnTo>
                  <a:lnTo>
                    <a:pt x="21" y="908"/>
                  </a:lnTo>
                  <a:lnTo>
                    <a:pt x="25" y="894"/>
                  </a:lnTo>
                  <a:lnTo>
                    <a:pt x="26" y="880"/>
                  </a:lnTo>
                  <a:lnTo>
                    <a:pt x="26" y="866"/>
                  </a:lnTo>
                  <a:lnTo>
                    <a:pt x="27" y="853"/>
                  </a:lnTo>
                  <a:lnTo>
                    <a:pt x="32" y="844"/>
                  </a:lnTo>
                  <a:lnTo>
                    <a:pt x="38" y="833"/>
                  </a:lnTo>
                  <a:lnTo>
                    <a:pt x="43" y="822"/>
                  </a:lnTo>
                  <a:lnTo>
                    <a:pt x="60" y="777"/>
                  </a:lnTo>
                  <a:lnTo>
                    <a:pt x="78" y="734"/>
                  </a:lnTo>
                  <a:lnTo>
                    <a:pt x="100" y="692"/>
                  </a:lnTo>
                  <a:lnTo>
                    <a:pt x="123" y="652"/>
                  </a:lnTo>
                  <a:lnTo>
                    <a:pt x="149" y="617"/>
                  </a:lnTo>
                  <a:lnTo>
                    <a:pt x="172" y="590"/>
                  </a:lnTo>
                  <a:lnTo>
                    <a:pt x="199" y="564"/>
                  </a:lnTo>
                  <a:lnTo>
                    <a:pt x="226" y="537"/>
                  </a:lnTo>
                  <a:lnTo>
                    <a:pt x="266" y="501"/>
                  </a:lnTo>
                  <a:lnTo>
                    <a:pt x="308" y="467"/>
                  </a:lnTo>
                  <a:lnTo>
                    <a:pt x="351" y="434"/>
                  </a:lnTo>
                  <a:lnTo>
                    <a:pt x="398" y="404"/>
                  </a:lnTo>
                  <a:lnTo>
                    <a:pt x="447" y="376"/>
                  </a:lnTo>
                  <a:lnTo>
                    <a:pt x="499" y="352"/>
                  </a:lnTo>
                  <a:lnTo>
                    <a:pt x="555" y="331"/>
                  </a:lnTo>
                  <a:lnTo>
                    <a:pt x="589" y="322"/>
                  </a:lnTo>
                  <a:lnTo>
                    <a:pt x="622" y="315"/>
                  </a:lnTo>
                  <a:lnTo>
                    <a:pt x="658" y="308"/>
                  </a:lnTo>
                  <a:lnTo>
                    <a:pt x="707" y="293"/>
                  </a:lnTo>
                  <a:lnTo>
                    <a:pt x="728" y="291"/>
                  </a:lnTo>
                  <a:lnTo>
                    <a:pt x="749" y="291"/>
                  </a:lnTo>
                  <a:lnTo>
                    <a:pt x="769" y="292"/>
                  </a:lnTo>
                  <a:lnTo>
                    <a:pt x="787" y="291"/>
                  </a:lnTo>
                  <a:lnTo>
                    <a:pt x="800" y="289"/>
                  </a:lnTo>
                  <a:lnTo>
                    <a:pt x="813" y="284"/>
                  </a:lnTo>
                  <a:lnTo>
                    <a:pt x="824" y="282"/>
                  </a:lnTo>
                  <a:lnTo>
                    <a:pt x="860" y="280"/>
                  </a:lnTo>
                  <a:lnTo>
                    <a:pt x="895" y="283"/>
                  </a:lnTo>
                  <a:lnTo>
                    <a:pt x="929" y="288"/>
                  </a:lnTo>
                  <a:lnTo>
                    <a:pt x="960" y="291"/>
                  </a:lnTo>
                  <a:lnTo>
                    <a:pt x="985" y="292"/>
                  </a:lnTo>
                  <a:lnTo>
                    <a:pt x="1009" y="292"/>
                  </a:lnTo>
                  <a:lnTo>
                    <a:pt x="1033" y="293"/>
                  </a:lnTo>
                  <a:lnTo>
                    <a:pt x="1050" y="298"/>
                  </a:lnTo>
                  <a:lnTo>
                    <a:pt x="1066" y="303"/>
                  </a:lnTo>
                  <a:lnTo>
                    <a:pt x="1084" y="308"/>
                  </a:lnTo>
                  <a:lnTo>
                    <a:pt x="1099" y="310"/>
                  </a:lnTo>
                  <a:lnTo>
                    <a:pt x="1114" y="310"/>
                  </a:lnTo>
                  <a:lnTo>
                    <a:pt x="1128" y="312"/>
                  </a:lnTo>
                  <a:lnTo>
                    <a:pt x="1170" y="324"/>
                  </a:lnTo>
                  <a:lnTo>
                    <a:pt x="1212" y="337"/>
                  </a:lnTo>
                  <a:lnTo>
                    <a:pt x="1253" y="352"/>
                  </a:lnTo>
                  <a:lnTo>
                    <a:pt x="1294" y="364"/>
                  </a:lnTo>
                  <a:lnTo>
                    <a:pt x="1314" y="375"/>
                  </a:lnTo>
                  <a:lnTo>
                    <a:pt x="1331" y="383"/>
                  </a:lnTo>
                  <a:lnTo>
                    <a:pt x="1347" y="391"/>
                  </a:lnTo>
                  <a:lnTo>
                    <a:pt x="1363" y="399"/>
                  </a:lnTo>
                  <a:lnTo>
                    <a:pt x="1380" y="407"/>
                  </a:lnTo>
                  <a:lnTo>
                    <a:pt x="1400" y="417"/>
                  </a:lnTo>
                  <a:lnTo>
                    <a:pt x="1410" y="423"/>
                  </a:lnTo>
                  <a:lnTo>
                    <a:pt x="1420" y="428"/>
                  </a:lnTo>
                  <a:lnTo>
                    <a:pt x="1429" y="432"/>
                  </a:lnTo>
                  <a:lnTo>
                    <a:pt x="1438" y="432"/>
                  </a:lnTo>
                  <a:lnTo>
                    <a:pt x="1445" y="428"/>
                  </a:lnTo>
                  <a:lnTo>
                    <a:pt x="1451" y="421"/>
                  </a:lnTo>
                  <a:lnTo>
                    <a:pt x="1457" y="412"/>
                  </a:lnTo>
                  <a:lnTo>
                    <a:pt x="1464" y="401"/>
                  </a:lnTo>
                  <a:lnTo>
                    <a:pt x="1503" y="347"/>
                  </a:lnTo>
                  <a:lnTo>
                    <a:pt x="1545" y="296"/>
                  </a:lnTo>
                  <a:lnTo>
                    <a:pt x="1590" y="248"/>
                  </a:lnTo>
                  <a:lnTo>
                    <a:pt x="1639" y="204"/>
                  </a:lnTo>
                  <a:lnTo>
                    <a:pt x="1690" y="163"/>
                  </a:lnTo>
                  <a:lnTo>
                    <a:pt x="1745" y="127"/>
                  </a:lnTo>
                  <a:lnTo>
                    <a:pt x="1803" y="93"/>
                  </a:lnTo>
                  <a:lnTo>
                    <a:pt x="1865" y="63"/>
                  </a:lnTo>
                  <a:lnTo>
                    <a:pt x="1891" y="52"/>
                  </a:lnTo>
                  <a:lnTo>
                    <a:pt x="1919" y="41"/>
                  </a:lnTo>
                  <a:lnTo>
                    <a:pt x="1945" y="32"/>
                  </a:lnTo>
                  <a:lnTo>
                    <a:pt x="1954" y="30"/>
                  </a:lnTo>
                  <a:lnTo>
                    <a:pt x="1963" y="29"/>
                  </a:lnTo>
                  <a:lnTo>
                    <a:pt x="1973" y="27"/>
                  </a:lnTo>
                  <a:lnTo>
                    <a:pt x="1984" y="23"/>
                  </a:lnTo>
                  <a:lnTo>
                    <a:pt x="1996" y="17"/>
                  </a:lnTo>
                  <a:lnTo>
                    <a:pt x="2007" y="13"/>
                  </a:lnTo>
                  <a:lnTo>
                    <a:pt x="2036" y="6"/>
                  </a:lnTo>
                  <a:lnTo>
                    <a:pt x="2069" y="3"/>
                  </a:lnTo>
                  <a:lnTo>
                    <a:pt x="2105" y="1"/>
                  </a:lnTo>
                  <a:lnTo>
                    <a:pt x="2143" y="0"/>
                  </a:lnTo>
                  <a:close/>
                </a:path>
              </a:pathLst>
            </a:custGeom>
            <a:solidFill>
              <a:schemeClr val="accent1">
                <a:alpha val="20000"/>
              </a:schemeClr>
            </a:solidFill>
            <a:ln w="0">
              <a:noFill/>
              <a:round/>
              <a:headEnd/>
              <a:tailEnd/>
            </a:ln>
          </p:spPr>
          <p:txBody>
            <a:bodyPr/>
            <a:lstStyle/>
            <a:p>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pPr/>
              <a:t>5/27/2015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693B167E-EA96-4147-81DE-549160052C22}" type="slidenum">
              <a:rPr/>
              <a:p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pPr/>
              <a:t>5/27/2015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693B167E-EA96-4147-81DE-549160052C22}" type="slidenum">
              <a:rPr/>
              <a:pPr/>
              <a:t>‹#›</a:t>
            </a:fld>
            <a:endParaRPr dirty="0"/>
          </a:p>
        </p:txBody>
      </p:sp>
      <p:sp>
        <p:nvSpPr>
          <p:cNvPr id="2" name="Vertical Title 1"/>
          <p:cNvSpPr>
            <a:spLocks noGrp="1"/>
          </p:cNvSpPr>
          <p:nvPr>
            <p:ph type="title" orient="vert"/>
          </p:nvPr>
        </p:nvSpPr>
        <p:spPr>
          <a:xfrm>
            <a:off x="9558667" y="685800"/>
            <a:ext cx="1295401" cy="5486400"/>
          </a:xfrm>
        </p:spPr>
        <p:txBody>
          <a:bodyPr vert="eaVert"/>
          <a:lstStyle/>
          <a:p>
            <a:r>
              <a:rPr lang="en-US" smtClean="0"/>
              <a:t>Click to edit Master title style</a:t>
            </a:r>
            <a:endParaRPr/>
          </a:p>
        </p:txBody>
      </p:sp>
      <p:grpSp>
        <p:nvGrpSpPr>
          <p:cNvPr id="10" name="Group 12"/>
          <p:cNvGrpSpPr>
            <a:grpSpLocks noChangeAspect="1"/>
          </p:cNvGrpSpPr>
          <p:nvPr userDrawn="1"/>
        </p:nvGrpSpPr>
        <p:grpSpPr bwMode="auto">
          <a:xfrm rot="20908613">
            <a:off x="10555086" y="5004062"/>
            <a:ext cx="1476438" cy="1723841"/>
            <a:chOff x="2736" y="960"/>
            <a:chExt cx="2878" cy="3360"/>
          </a:xfrm>
        </p:grpSpPr>
        <p:sp>
          <p:nvSpPr>
            <p:cNvPr id="11" name="AutoShape 11"/>
            <p:cNvSpPr>
              <a:spLocks noChangeAspect="1" noChangeArrowheads="1" noTextEdit="1"/>
            </p:cNvSpPr>
            <p:nvPr/>
          </p:nvSpPr>
          <p:spPr bwMode="auto">
            <a:xfrm>
              <a:off x="2736" y="960"/>
              <a:ext cx="2878" cy="3360"/>
            </a:xfrm>
            <a:prstGeom prst="rect">
              <a:avLst/>
            </a:prstGeom>
            <a:noFill/>
            <a:ln w="9525">
              <a:noFill/>
              <a:miter lim="800000"/>
              <a:headEnd/>
              <a:tailEnd/>
            </a:ln>
          </p:spPr>
          <p:txBody>
            <a:bodyPr/>
            <a:lstStyle/>
            <a:p>
              <a:endParaRPr lang="en-US" dirty="0"/>
            </a:p>
          </p:txBody>
        </p:sp>
        <p:sp>
          <p:nvSpPr>
            <p:cNvPr id="12" name="Rectangle 11"/>
            <p:cNvSpPr>
              <a:spLocks noChangeArrowheads="1"/>
            </p:cNvSpPr>
            <p:nvPr/>
          </p:nvSpPr>
          <p:spPr bwMode="auto">
            <a:xfrm>
              <a:off x="2736" y="960"/>
              <a:ext cx="2878" cy="3360"/>
            </a:xfrm>
            <a:prstGeom prst="rect">
              <a:avLst/>
            </a:prstGeom>
            <a:noFill/>
            <a:ln w="0">
              <a:noFill/>
              <a:miter lim="800000"/>
              <a:headEnd/>
              <a:tailEnd/>
            </a:ln>
          </p:spPr>
          <p:txBody>
            <a:bodyPr/>
            <a:lstStyle/>
            <a:p>
              <a:endParaRPr lang="en-US" dirty="0"/>
            </a:p>
          </p:txBody>
        </p:sp>
        <p:sp>
          <p:nvSpPr>
            <p:cNvPr id="13" name="Freeform 14"/>
            <p:cNvSpPr>
              <a:spLocks/>
            </p:cNvSpPr>
            <p:nvPr/>
          </p:nvSpPr>
          <p:spPr bwMode="auto">
            <a:xfrm>
              <a:off x="3852" y="963"/>
              <a:ext cx="745" cy="917"/>
            </a:xfrm>
            <a:custGeom>
              <a:avLst/>
              <a:gdLst>
                <a:gd name="T0" fmla="*/ 526 w 745"/>
                <a:gd name="T1" fmla="*/ 0 h 917"/>
                <a:gd name="T2" fmla="*/ 582 w 745"/>
                <a:gd name="T3" fmla="*/ 8 h 917"/>
                <a:gd name="T4" fmla="*/ 629 w 745"/>
                <a:gd name="T5" fmla="*/ 35 h 917"/>
                <a:gd name="T6" fmla="*/ 670 w 745"/>
                <a:gd name="T7" fmla="*/ 75 h 917"/>
                <a:gd name="T8" fmla="*/ 704 w 745"/>
                <a:gd name="T9" fmla="*/ 122 h 917"/>
                <a:gd name="T10" fmla="*/ 728 w 745"/>
                <a:gd name="T11" fmla="*/ 179 h 917"/>
                <a:gd name="T12" fmla="*/ 743 w 745"/>
                <a:gd name="T13" fmla="*/ 253 h 917"/>
                <a:gd name="T14" fmla="*/ 745 w 745"/>
                <a:gd name="T15" fmla="*/ 330 h 917"/>
                <a:gd name="T16" fmla="*/ 736 w 745"/>
                <a:gd name="T17" fmla="*/ 407 h 917"/>
                <a:gd name="T18" fmla="*/ 719 w 745"/>
                <a:gd name="T19" fmla="*/ 478 h 917"/>
                <a:gd name="T20" fmla="*/ 682 w 745"/>
                <a:gd name="T21" fmla="*/ 565 h 917"/>
                <a:gd name="T22" fmla="*/ 636 w 745"/>
                <a:gd name="T23" fmla="*/ 650 h 917"/>
                <a:gd name="T24" fmla="*/ 581 w 745"/>
                <a:gd name="T25" fmla="*/ 731 h 917"/>
                <a:gd name="T26" fmla="*/ 518 w 745"/>
                <a:gd name="T27" fmla="*/ 800 h 917"/>
                <a:gd name="T28" fmla="*/ 440 w 745"/>
                <a:gd name="T29" fmla="*/ 858 h 917"/>
                <a:gd name="T30" fmla="*/ 385 w 745"/>
                <a:gd name="T31" fmla="*/ 886 h 917"/>
                <a:gd name="T32" fmla="*/ 318 w 745"/>
                <a:gd name="T33" fmla="*/ 909 h 917"/>
                <a:gd name="T34" fmla="*/ 245 w 745"/>
                <a:gd name="T35" fmla="*/ 917 h 917"/>
                <a:gd name="T36" fmla="*/ 169 w 745"/>
                <a:gd name="T37" fmla="*/ 904 h 917"/>
                <a:gd name="T38" fmla="*/ 115 w 745"/>
                <a:gd name="T39" fmla="*/ 872 h 917"/>
                <a:gd name="T40" fmla="*/ 73 w 745"/>
                <a:gd name="T41" fmla="*/ 832 h 917"/>
                <a:gd name="T42" fmla="*/ 49 w 745"/>
                <a:gd name="T43" fmla="*/ 787 h 917"/>
                <a:gd name="T44" fmla="*/ 33 w 745"/>
                <a:gd name="T45" fmla="*/ 738 h 917"/>
                <a:gd name="T46" fmla="*/ 20 w 745"/>
                <a:gd name="T47" fmla="*/ 699 h 917"/>
                <a:gd name="T48" fmla="*/ 7 w 745"/>
                <a:gd name="T49" fmla="*/ 671 h 917"/>
                <a:gd name="T50" fmla="*/ 0 w 745"/>
                <a:gd name="T51" fmla="*/ 615 h 917"/>
                <a:gd name="T52" fmla="*/ 5 w 745"/>
                <a:gd name="T53" fmla="*/ 531 h 917"/>
                <a:gd name="T54" fmla="*/ 22 w 745"/>
                <a:gd name="T55" fmla="*/ 448 h 917"/>
                <a:gd name="T56" fmla="*/ 49 w 745"/>
                <a:gd name="T57" fmla="*/ 364 h 917"/>
                <a:gd name="T58" fmla="*/ 98 w 745"/>
                <a:gd name="T59" fmla="*/ 271 h 917"/>
                <a:gd name="T60" fmla="*/ 157 w 745"/>
                <a:gd name="T61" fmla="*/ 184 h 917"/>
                <a:gd name="T62" fmla="*/ 212 w 745"/>
                <a:gd name="T63" fmla="*/ 122 h 917"/>
                <a:gd name="T64" fmla="*/ 269 w 745"/>
                <a:gd name="T65" fmla="*/ 75 h 917"/>
                <a:gd name="T66" fmla="*/ 350 w 745"/>
                <a:gd name="T67" fmla="*/ 23 h 917"/>
                <a:gd name="T68" fmla="*/ 413 w 745"/>
                <a:gd name="T69" fmla="*/ 2 h 917"/>
                <a:gd name="T70" fmla="*/ 440 w 745"/>
                <a:gd name="T71" fmla="*/ 0 h 9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5"/>
                <a:gd name="T109" fmla="*/ 0 h 917"/>
                <a:gd name="T110" fmla="*/ 745 w 745"/>
                <a:gd name="T111" fmla="*/ 917 h 9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5" h="917">
                  <a:moveTo>
                    <a:pt x="440" y="0"/>
                  </a:moveTo>
                  <a:lnTo>
                    <a:pt x="526" y="0"/>
                  </a:lnTo>
                  <a:lnTo>
                    <a:pt x="556" y="3"/>
                  </a:lnTo>
                  <a:lnTo>
                    <a:pt x="582" y="8"/>
                  </a:lnTo>
                  <a:lnTo>
                    <a:pt x="606" y="19"/>
                  </a:lnTo>
                  <a:lnTo>
                    <a:pt x="629" y="35"/>
                  </a:lnTo>
                  <a:lnTo>
                    <a:pt x="650" y="53"/>
                  </a:lnTo>
                  <a:lnTo>
                    <a:pt x="670" y="75"/>
                  </a:lnTo>
                  <a:lnTo>
                    <a:pt x="689" y="99"/>
                  </a:lnTo>
                  <a:lnTo>
                    <a:pt x="704" y="122"/>
                  </a:lnTo>
                  <a:lnTo>
                    <a:pt x="716" y="146"/>
                  </a:lnTo>
                  <a:lnTo>
                    <a:pt x="728" y="179"/>
                  </a:lnTo>
                  <a:lnTo>
                    <a:pt x="737" y="215"/>
                  </a:lnTo>
                  <a:lnTo>
                    <a:pt x="743" y="253"/>
                  </a:lnTo>
                  <a:lnTo>
                    <a:pt x="745" y="291"/>
                  </a:lnTo>
                  <a:lnTo>
                    <a:pt x="745" y="330"/>
                  </a:lnTo>
                  <a:lnTo>
                    <a:pt x="742" y="370"/>
                  </a:lnTo>
                  <a:lnTo>
                    <a:pt x="736" y="407"/>
                  </a:lnTo>
                  <a:lnTo>
                    <a:pt x="728" y="444"/>
                  </a:lnTo>
                  <a:lnTo>
                    <a:pt x="719" y="478"/>
                  </a:lnTo>
                  <a:lnTo>
                    <a:pt x="703" y="522"/>
                  </a:lnTo>
                  <a:lnTo>
                    <a:pt x="682" y="565"/>
                  </a:lnTo>
                  <a:lnTo>
                    <a:pt x="659" y="609"/>
                  </a:lnTo>
                  <a:lnTo>
                    <a:pt x="636" y="650"/>
                  </a:lnTo>
                  <a:lnTo>
                    <a:pt x="609" y="693"/>
                  </a:lnTo>
                  <a:lnTo>
                    <a:pt x="581" y="731"/>
                  </a:lnTo>
                  <a:lnTo>
                    <a:pt x="550" y="767"/>
                  </a:lnTo>
                  <a:lnTo>
                    <a:pt x="518" y="800"/>
                  </a:lnTo>
                  <a:lnTo>
                    <a:pt x="481" y="830"/>
                  </a:lnTo>
                  <a:lnTo>
                    <a:pt x="440" y="858"/>
                  </a:lnTo>
                  <a:lnTo>
                    <a:pt x="415" y="872"/>
                  </a:lnTo>
                  <a:lnTo>
                    <a:pt x="385" y="886"/>
                  </a:lnTo>
                  <a:lnTo>
                    <a:pt x="353" y="898"/>
                  </a:lnTo>
                  <a:lnTo>
                    <a:pt x="318" y="909"/>
                  </a:lnTo>
                  <a:lnTo>
                    <a:pt x="282" y="915"/>
                  </a:lnTo>
                  <a:lnTo>
                    <a:pt x="245" y="917"/>
                  </a:lnTo>
                  <a:lnTo>
                    <a:pt x="207" y="914"/>
                  </a:lnTo>
                  <a:lnTo>
                    <a:pt x="169" y="904"/>
                  </a:lnTo>
                  <a:lnTo>
                    <a:pt x="140" y="888"/>
                  </a:lnTo>
                  <a:lnTo>
                    <a:pt x="115" y="872"/>
                  </a:lnTo>
                  <a:lnTo>
                    <a:pt x="93" y="854"/>
                  </a:lnTo>
                  <a:lnTo>
                    <a:pt x="73" y="832"/>
                  </a:lnTo>
                  <a:lnTo>
                    <a:pt x="59" y="811"/>
                  </a:lnTo>
                  <a:lnTo>
                    <a:pt x="49" y="787"/>
                  </a:lnTo>
                  <a:lnTo>
                    <a:pt x="40" y="764"/>
                  </a:lnTo>
                  <a:lnTo>
                    <a:pt x="33" y="738"/>
                  </a:lnTo>
                  <a:lnTo>
                    <a:pt x="25" y="712"/>
                  </a:lnTo>
                  <a:lnTo>
                    <a:pt x="20" y="699"/>
                  </a:lnTo>
                  <a:lnTo>
                    <a:pt x="13" y="685"/>
                  </a:lnTo>
                  <a:lnTo>
                    <a:pt x="7" y="671"/>
                  </a:lnTo>
                  <a:lnTo>
                    <a:pt x="3" y="656"/>
                  </a:lnTo>
                  <a:lnTo>
                    <a:pt x="0" y="615"/>
                  </a:lnTo>
                  <a:lnTo>
                    <a:pt x="1" y="572"/>
                  </a:lnTo>
                  <a:lnTo>
                    <a:pt x="5" y="531"/>
                  </a:lnTo>
                  <a:lnTo>
                    <a:pt x="12" y="489"/>
                  </a:lnTo>
                  <a:lnTo>
                    <a:pt x="22" y="448"/>
                  </a:lnTo>
                  <a:lnTo>
                    <a:pt x="32" y="412"/>
                  </a:lnTo>
                  <a:lnTo>
                    <a:pt x="49" y="364"/>
                  </a:lnTo>
                  <a:lnTo>
                    <a:pt x="71" y="317"/>
                  </a:lnTo>
                  <a:lnTo>
                    <a:pt x="98" y="271"/>
                  </a:lnTo>
                  <a:lnTo>
                    <a:pt x="126" y="227"/>
                  </a:lnTo>
                  <a:lnTo>
                    <a:pt x="157" y="184"/>
                  </a:lnTo>
                  <a:lnTo>
                    <a:pt x="183" y="153"/>
                  </a:lnTo>
                  <a:lnTo>
                    <a:pt x="212" y="122"/>
                  </a:lnTo>
                  <a:lnTo>
                    <a:pt x="245" y="95"/>
                  </a:lnTo>
                  <a:lnTo>
                    <a:pt x="269" y="75"/>
                  </a:lnTo>
                  <a:lnTo>
                    <a:pt x="322" y="39"/>
                  </a:lnTo>
                  <a:lnTo>
                    <a:pt x="350" y="23"/>
                  </a:lnTo>
                  <a:lnTo>
                    <a:pt x="381" y="11"/>
                  </a:lnTo>
                  <a:lnTo>
                    <a:pt x="413" y="2"/>
                  </a:lnTo>
                  <a:lnTo>
                    <a:pt x="425" y="1"/>
                  </a:lnTo>
                  <a:lnTo>
                    <a:pt x="440" y="0"/>
                  </a:lnTo>
                  <a:close/>
                </a:path>
              </a:pathLst>
            </a:custGeom>
            <a:solidFill>
              <a:schemeClr val="accent1">
                <a:alpha val="20000"/>
              </a:schemeClr>
            </a:solidFill>
            <a:ln w="0">
              <a:noFill/>
              <a:round/>
              <a:headEnd/>
              <a:tailEnd/>
            </a:ln>
          </p:spPr>
          <p:txBody>
            <a:bodyPr/>
            <a:lstStyle/>
            <a:p>
              <a:endParaRPr lang="en-US" dirty="0"/>
            </a:p>
          </p:txBody>
        </p:sp>
        <p:sp>
          <p:nvSpPr>
            <p:cNvPr id="14" name="Freeform 15"/>
            <p:cNvSpPr>
              <a:spLocks/>
            </p:cNvSpPr>
            <p:nvPr/>
          </p:nvSpPr>
          <p:spPr bwMode="auto">
            <a:xfrm>
              <a:off x="2736" y="1639"/>
              <a:ext cx="2871" cy="2681"/>
            </a:xfrm>
            <a:custGeom>
              <a:avLst/>
              <a:gdLst>
                <a:gd name="T0" fmla="*/ 2304 w 2871"/>
                <a:gd name="T1" fmla="*/ 29 h 2681"/>
                <a:gd name="T2" fmla="*/ 2484 w 2871"/>
                <a:gd name="T3" fmla="*/ 234 h 2681"/>
                <a:gd name="T4" fmla="*/ 2390 w 2871"/>
                <a:gd name="T5" fmla="*/ 566 h 2681"/>
                <a:gd name="T6" fmla="*/ 1901 w 2871"/>
                <a:gd name="T7" fmla="*/ 1031 h 2681"/>
                <a:gd name="T8" fmla="*/ 1614 w 2871"/>
                <a:gd name="T9" fmla="*/ 1146 h 2681"/>
                <a:gd name="T10" fmla="*/ 1437 w 2871"/>
                <a:gd name="T11" fmla="*/ 1171 h 2681"/>
                <a:gd name="T12" fmla="*/ 1234 w 2871"/>
                <a:gd name="T13" fmla="*/ 1176 h 2681"/>
                <a:gd name="T14" fmla="*/ 1023 w 2871"/>
                <a:gd name="T15" fmla="*/ 1146 h 2681"/>
                <a:gd name="T16" fmla="*/ 890 w 2871"/>
                <a:gd name="T17" fmla="*/ 1144 h 2681"/>
                <a:gd name="T18" fmla="*/ 1017 w 2871"/>
                <a:gd name="T19" fmla="*/ 1210 h 2681"/>
                <a:gd name="T20" fmla="*/ 1164 w 2871"/>
                <a:gd name="T21" fmla="*/ 1250 h 2681"/>
                <a:gd name="T22" fmla="*/ 1053 w 2871"/>
                <a:gd name="T23" fmla="*/ 1307 h 2681"/>
                <a:gd name="T24" fmla="*/ 759 w 2871"/>
                <a:gd name="T25" fmla="*/ 1286 h 2681"/>
                <a:gd name="T26" fmla="*/ 698 w 2871"/>
                <a:gd name="T27" fmla="*/ 1326 h 2681"/>
                <a:gd name="T28" fmla="*/ 915 w 2871"/>
                <a:gd name="T29" fmla="*/ 1342 h 2681"/>
                <a:gd name="T30" fmla="*/ 1020 w 2871"/>
                <a:gd name="T31" fmla="*/ 1403 h 2681"/>
                <a:gd name="T32" fmla="*/ 832 w 2871"/>
                <a:gd name="T33" fmla="*/ 1418 h 2681"/>
                <a:gd name="T34" fmla="*/ 634 w 2871"/>
                <a:gd name="T35" fmla="*/ 1415 h 2681"/>
                <a:gd name="T36" fmla="*/ 743 w 2871"/>
                <a:gd name="T37" fmla="*/ 1460 h 2681"/>
                <a:gd name="T38" fmla="*/ 953 w 2871"/>
                <a:gd name="T39" fmla="*/ 1470 h 2681"/>
                <a:gd name="T40" fmla="*/ 986 w 2871"/>
                <a:gd name="T41" fmla="*/ 1544 h 2681"/>
                <a:gd name="T42" fmla="*/ 739 w 2871"/>
                <a:gd name="T43" fmla="*/ 1546 h 2681"/>
                <a:gd name="T44" fmla="*/ 794 w 2871"/>
                <a:gd name="T45" fmla="*/ 1581 h 2681"/>
                <a:gd name="T46" fmla="*/ 1018 w 2871"/>
                <a:gd name="T47" fmla="*/ 1596 h 2681"/>
                <a:gd name="T48" fmla="*/ 982 w 2871"/>
                <a:gd name="T49" fmla="*/ 1668 h 2681"/>
                <a:gd name="T50" fmla="*/ 783 w 2871"/>
                <a:gd name="T51" fmla="*/ 1693 h 2681"/>
                <a:gd name="T52" fmla="*/ 1025 w 2871"/>
                <a:gd name="T53" fmla="*/ 1711 h 2681"/>
                <a:gd name="T54" fmla="*/ 1345 w 2871"/>
                <a:gd name="T55" fmla="*/ 1684 h 2681"/>
                <a:gd name="T56" fmla="*/ 1562 w 2871"/>
                <a:gd name="T57" fmla="*/ 1641 h 2681"/>
                <a:gd name="T58" fmla="*/ 2123 w 2871"/>
                <a:gd name="T59" fmla="*/ 1290 h 2681"/>
                <a:gd name="T60" fmla="*/ 2353 w 2871"/>
                <a:gd name="T61" fmla="*/ 952 h 2681"/>
                <a:gd name="T62" fmla="*/ 2418 w 2871"/>
                <a:gd name="T63" fmla="*/ 1002 h 2681"/>
                <a:gd name="T64" fmla="*/ 2322 w 2871"/>
                <a:gd name="T65" fmla="*/ 1205 h 2681"/>
                <a:gd name="T66" fmla="*/ 2498 w 2871"/>
                <a:gd name="T67" fmla="*/ 1027 h 2681"/>
                <a:gd name="T68" fmla="*/ 2658 w 2871"/>
                <a:gd name="T69" fmla="*/ 870 h 2681"/>
                <a:gd name="T70" fmla="*/ 2593 w 2871"/>
                <a:gd name="T71" fmla="*/ 1041 h 2681"/>
                <a:gd name="T72" fmla="*/ 2508 w 2871"/>
                <a:gd name="T73" fmla="*/ 1207 h 2681"/>
                <a:gd name="T74" fmla="*/ 2746 w 2871"/>
                <a:gd name="T75" fmla="*/ 904 h 2681"/>
                <a:gd name="T76" fmla="*/ 2820 w 2871"/>
                <a:gd name="T77" fmla="*/ 932 h 2681"/>
                <a:gd name="T78" fmla="*/ 2596 w 2871"/>
                <a:gd name="T79" fmla="*/ 1241 h 2681"/>
                <a:gd name="T80" fmla="*/ 2681 w 2871"/>
                <a:gd name="T81" fmla="*/ 1184 h 2681"/>
                <a:gd name="T82" fmla="*/ 2844 w 2871"/>
                <a:gd name="T83" fmla="*/ 1035 h 2681"/>
                <a:gd name="T84" fmla="*/ 2825 w 2871"/>
                <a:gd name="T85" fmla="*/ 1134 h 2681"/>
                <a:gd name="T86" fmla="*/ 2655 w 2871"/>
                <a:gd name="T87" fmla="*/ 1355 h 2681"/>
                <a:gd name="T88" fmla="*/ 2786 w 2871"/>
                <a:gd name="T89" fmla="*/ 1260 h 2681"/>
                <a:gd name="T90" fmla="*/ 2870 w 2871"/>
                <a:gd name="T91" fmla="*/ 1256 h 2681"/>
                <a:gd name="T92" fmla="*/ 2664 w 2871"/>
                <a:gd name="T93" fmla="*/ 1525 h 2681"/>
                <a:gd name="T94" fmla="*/ 1989 w 2871"/>
                <a:gd name="T95" fmla="*/ 2238 h 2681"/>
                <a:gd name="T96" fmla="*/ 1438 w 2871"/>
                <a:gd name="T97" fmla="*/ 2681 h 2681"/>
                <a:gd name="T98" fmla="*/ 1156 w 2871"/>
                <a:gd name="T99" fmla="*/ 2533 h 2681"/>
                <a:gd name="T100" fmla="*/ 689 w 2871"/>
                <a:gd name="T101" fmla="*/ 2225 h 2681"/>
                <a:gd name="T102" fmla="*/ 190 w 2871"/>
                <a:gd name="T103" fmla="*/ 1688 h 2681"/>
                <a:gd name="T104" fmla="*/ 25 w 2871"/>
                <a:gd name="T105" fmla="*/ 1300 h 2681"/>
                <a:gd name="T106" fmla="*/ 1 w 2871"/>
                <a:gd name="T107" fmla="*/ 1149 h 2681"/>
                <a:gd name="T108" fmla="*/ 21 w 2871"/>
                <a:gd name="T109" fmla="*/ 908 h 2681"/>
                <a:gd name="T110" fmla="*/ 100 w 2871"/>
                <a:gd name="T111" fmla="*/ 692 h 2681"/>
                <a:gd name="T112" fmla="*/ 447 w 2871"/>
                <a:gd name="T113" fmla="*/ 376 h 2681"/>
                <a:gd name="T114" fmla="*/ 787 w 2871"/>
                <a:gd name="T115" fmla="*/ 291 h 2681"/>
                <a:gd name="T116" fmla="*/ 1033 w 2871"/>
                <a:gd name="T117" fmla="*/ 293 h 2681"/>
                <a:gd name="T118" fmla="*/ 1294 w 2871"/>
                <a:gd name="T119" fmla="*/ 364 h 2681"/>
                <a:gd name="T120" fmla="*/ 1438 w 2871"/>
                <a:gd name="T121" fmla="*/ 432 h 2681"/>
                <a:gd name="T122" fmla="*/ 1745 w 2871"/>
                <a:gd name="T123" fmla="*/ 127 h 2681"/>
                <a:gd name="T124" fmla="*/ 1996 w 2871"/>
                <a:gd name="T125" fmla="*/ 17 h 26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71"/>
                <a:gd name="T190" fmla="*/ 0 h 2681"/>
                <a:gd name="T191" fmla="*/ 2871 w 2871"/>
                <a:gd name="T192" fmla="*/ 2681 h 26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71" h="2681">
                  <a:moveTo>
                    <a:pt x="2143" y="0"/>
                  </a:moveTo>
                  <a:lnTo>
                    <a:pt x="2179" y="1"/>
                  </a:lnTo>
                  <a:lnTo>
                    <a:pt x="2201" y="2"/>
                  </a:lnTo>
                  <a:lnTo>
                    <a:pt x="2223" y="4"/>
                  </a:lnTo>
                  <a:lnTo>
                    <a:pt x="2244" y="6"/>
                  </a:lnTo>
                  <a:lnTo>
                    <a:pt x="2263" y="11"/>
                  </a:lnTo>
                  <a:lnTo>
                    <a:pt x="2271" y="15"/>
                  </a:lnTo>
                  <a:lnTo>
                    <a:pt x="2279" y="20"/>
                  </a:lnTo>
                  <a:lnTo>
                    <a:pt x="2288" y="25"/>
                  </a:lnTo>
                  <a:lnTo>
                    <a:pt x="2304" y="29"/>
                  </a:lnTo>
                  <a:lnTo>
                    <a:pt x="2318" y="34"/>
                  </a:lnTo>
                  <a:lnTo>
                    <a:pt x="2346" y="47"/>
                  </a:lnTo>
                  <a:lnTo>
                    <a:pt x="2373" y="63"/>
                  </a:lnTo>
                  <a:lnTo>
                    <a:pt x="2397" y="83"/>
                  </a:lnTo>
                  <a:lnTo>
                    <a:pt x="2420" y="104"/>
                  </a:lnTo>
                  <a:lnTo>
                    <a:pt x="2440" y="130"/>
                  </a:lnTo>
                  <a:lnTo>
                    <a:pt x="2456" y="156"/>
                  </a:lnTo>
                  <a:lnTo>
                    <a:pt x="2468" y="180"/>
                  </a:lnTo>
                  <a:lnTo>
                    <a:pt x="2477" y="206"/>
                  </a:lnTo>
                  <a:lnTo>
                    <a:pt x="2484" y="234"/>
                  </a:lnTo>
                  <a:lnTo>
                    <a:pt x="2488" y="264"/>
                  </a:lnTo>
                  <a:lnTo>
                    <a:pt x="2489" y="298"/>
                  </a:lnTo>
                  <a:lnTo>
                    <a:pt x="2486" y="333"/>
                  </a:lnTo>
                  <a:lnTo>
                    <a:pt x="2482" y="351"/>
                  </a:lnTo>
                  <a:lnTo>
                    <a:pt x="2476" y="370"/>
                  </a:lnTo>
                  <a:lnTo>
                    <a:pt x="2470" y="390"/>
                  </a:lnTo>
                  <a:lnTo>
                    <a:pt x="2462" y="411"/>
                  </a:lnTo>
                  <a:lnTo>
                    <a:pt x="2442" y="466"/>
                  </a:lnTo>
                  <a:lnTo>
                    <a:pt x="2419" y="517"/>
                  </a:lnTo>
                  <a:lnTo>
                    <a:pt x="2390" y="566"/>
                  </a:lnTo>
                  <a:lnTo>
                    <a:pt x="2360" y="612"/>
                  </a:lnTo>
                  <a:lnTo>
                    <a:pt x="2326" y="657"/>
                  </a:lnTo>
                  <a:lnTo>
                    <a:pt x="2291" y="700"/>
                  </a:lnTo>
                  <a:lnTo>
                    <a:pt x="2255" y="741"/>
                  </a:lnTo>
                  <a:lnTo>
                    <a:pt x="2181" y="818"/>
                  </a:lnTo>
                  <a:lnTo>
                    <a:pt x="2132" y="866"/>
                  </a:lnTo>
                  <a:lnTo>
                    <a:pt x="2079" y="912"/>
                  </a:lnTo>
                  <a:lnTo>
                    <a:pt x="2023" y="954"/>
                  </a:lnTo>
                  <a:lnTo>
                    <a:pt x="1963" y="993"/>
                  </a:lnTo>
                  <a:lnTo>
                    <a:pt x="1901" y="1031"/>
                  </a:lnTo>
                  <a:lnTo>
                    <a:pt x="1837" y="1065"/>
                  </a:lnTo>
                  <a:lnTo>
                    <a:pt x="1813" y="1077"/>
                  </a:lnTo>
                  <a:lnTo>
                    <a:pt x="1787" y="1089"/>
                  </a:lnTo>
                  <a:lnTo>
                    <a:pt x="1762" y="1099"/>
                  </a:lnTo>
                  <a:lnTo>
                    <a:pt x="1734" y="1109"/>
                  </a:lnTo>
                  <a:lnTo>
                    <a:pt x="1710" y="1119"/>
                  </a:lnTo>
                  <a:lnTo>
                    <a:pt x="1683" y="1128"/>
                  </a:lnTo>
                  <a:lnTo>
                    <a:pt x="1656" y="1137"/>
                  </a:lnTo>
                  <a:lnTo>
                    <a:pt x="1628" y="1144"/>
                  </a:lnTo>
                  <a:lnTo>
                    <a:pt x="1614" y="1146"/>
                  </a:lnTo>
                  <a:lnTo>
                    <a:pt x="1600" y="1146"/>
                  </a:lnTo>
                  <a:lnTo>
                    <a:pt x="1586" y="1148"/>
                  </a:lnTo>
                  <a:lnTo>
                    <a:pt x="1569" y="1153"/>
                  </a:lnTo>
                  <a:lnTo>
                    <a:pt x="1553" y="1159"/>
                  </a:lnTo>
                  <a:lnTo>
                    <a:pt x="1535" y="1163"/>
                  </a:lnTo>
                  <a:lnTo>
                    <a:pt x="1510" y="1164"/>
                  </a:lnTo>
                  <a:lnTo>
                    <a:pt x="1486" y="1163"/>
                  </a:lnTo>
                  <a:lnTo>
                    <a:pt x="1462" y="1163"/>
                  </a:lnTo>
                  <a:lnTo>
                    <a:pt x="1449" y="1165"/>
                  </a:lnTo>
                  <a:lnTo>
                    <a:pt x="1437" y="1171"/>
                  </a:lnTo>
                  <a:lnTo>
                    <a:pt x="1426" y="1176"/>
                  </a:lnTo>
                  <a:lnTo>
                    <a:pt x="1414" y="1179"/>
                  </a:lnTo>
                  <a:lnTo>
                    <a:pt x="1393" y="1180"/>
                  </a:lnTo>
                  <a:lnTo>
                    <a:pt x="1371" y="1180"/>
                  </a:lnTo>
                  <a:lnTo>
                    <a:pt x="1348" y="1179"/>
                  </a:lnTo>
                  <a:lnTo>
                    <a:pt x="1328" y="1179"/>
                  </a:lnTo>
                  <a:lnTo>
                    <a:pt x="1300" y="1180"/>
                  </a:lnTo>
                  <a:lnTo>
                    <a:pt x="1273" y="1180"/>
                  </a:lnTo>
                  <a:lnTo>
                    <a:pt x="1246" y="1179"/>
                  </a:lnTo>
                  <a:lnTo>
                    <a:pt x="1234" y="1176"/>
                  </a:lnTo>
                  <a:lnTo>
                    <a:pt x="1224" y="1172"/>
                  </a:lnTo>
                  <a:lnTo>
                    <a:pt x="1213" y="1168"/>
                  </a:lnTo>
                  <a:lnTo>
                    <a:pt x="1192" y="1164"/>
                  </a:lnTo>
                  <a:lnTo>
                    <a:pt x="1168" y="1162"/>
                  </a:lnTo>
                  <a:lnTo>
                    <a:pt x="1143" y="1162"/>
                  </a:lnTo>
                  <a:lnTo>
                    <a:pt x="1117" y="1161"/>
                  </a:lnTo>
                  <a:lnTo>
                    <a:pt x="1091" y="1160"/>
                  </a:lnTo>
                  <a:lnTo>
                    <a:pt x="1066" y="1157"/>
                  </a:lnTo>
                  <a:lnTo>
                    <a:pt x="1045" y="1151"/>
                  </a:lnTo>
                  <a:lnTo>
                    <a:pt x="1023" y="1146"/>
                  </a:lnTo>
                  <a:lnTo>
                    <a:pt x="984" y="1146"/>
                  </a:lnTo>
                  <a:lnTo>
                    <a:pt x="977" y="1145"/>
                  </a:lnTo>
                  <a:lnTo>
                    <a:pt x="967" y="1142"/>
                  </a:lnTo>
                  <a:lnTo>
                    <a:pt x="956" y="1139"/>
                  </a:lnTo>
                  <a:lnTo>
                    <a:pt x="932" y="1133"/>
                  </a:lnTo>
                  <a:lnTo>
                    <a:pt x="920" y="1131"/>
                  </a:lnTo>
                  <a:lnTo>
                    <a:pt x="909" y="1131"/>
                  </a:lnTo>
                  <a:lnTo>
                    <a:pt x="900" y="1132"/>
                  </a:lnTo>
                  <a:lnTo>
                    <a:pt x="893" y="1137"/>
                  </a:lnTo>
                  <a:lnTo>
                    <a:pt x="890" y="1144"/>
                  </a:lnTo>
                  <a:lnTo>
                    <a:pt x="891" y="1154"/>
                  </a:lnTo>
                  <a:lnTo>
                    <a:pt x="898" y="1163"/>
                  </a:lnTo>
                  <a:lnTo>
                    <a:pt x="908" y="1172"/>
                  </a:lnTo>
                  <a:lnTo>
                    <a:pt x="923" y="1180"/>
                  </a:lnTo>
                  <a:lnTo>
                    <a:pt x="938" y="1187"/>
                  </a:lnTo>
                  <a:lnTo>
                    <a:pt x="954" y="1193"/>
                  </a:lnTo>
                  <a:lnTo>
                    <a:pt x="970" y="1198"/>
                  </a:lnTo>
                  <a:lnTo>
                    <a:pt x="984" y="1201"/>
                  </a:lnTo>
                  <a:lnTo>
                    <a:pt x="994" y="1204"/>
                  </a:lnTo>
                  <a:lnTo>
                    <a:pt x="1017" y="1210"/>
                  </a:lnTo>
                  <a:lnTo>
                    <a:pt x="1039" y="1215"/>
                  </a:lnTo>
                  <a:lnTo>
                    <a:pt x="1060" y="1222"/>
                  </a:lnTo>
                  <a:lnTo>
                    <a:pt x="1071" y="1224"/>
                  </a:lnTo>
                  <a:lnTo>
                    <a:pt x="1098" y="1226"/>
                  </a:lnTo>
                  <a:lnTo>
                    <a:pt x="1112" y="1228"/>
                  </a:lnTo>
                  <a:lnTo>
                    <a:pt x="1125" y="1230"/>
                  </a:lnTo>
                  <a:lnTo>
                    <a:pt x="1138" y="1233"/>
                  </a:lnTo>
                  <a:lnTo>
                    <a:pt x="1149" y="1237"/>
                  </a:lnTo>
                  <a:lnTo>
                    <a:pt x="1158" y="1243"/>
                  </a:lnTo>
                  <a:lnTo>
                    <a:pt x="1164" y="1250"/>
                  </a:lnTo>
                  <a:lnTo>
                    <a:pt x="1166" y="1260"/>
                  </a:lnTo>
                  <a:lnTo>
                    <a:pt x="1164" y="1269"/>
                  </a:lnTo>
                  <a:lnTo>
                    <a:pt x="1158" y="1279"/>
                  </a:lnTo>
                  <a:lnTo>
                    <a:pt x="1149" y="1288"/>
                  </a:lnTo>
                  <a:lnTo>
                    <a:pt x="1139" y="1295"/>
                  </a:lnTo>
                  <a:lnTo>
                    <a:pt x="1128" y="1301"/>
                  </a:lnTo>
                  <a:lnTo>
                    <a:pt x="1119" y="1305"/>
                  </a:lnTo>
                  <a:lnTo>
                    <a:pt x="1099" y="1308"/>
                  </a:lnTo>
                  <a:lnTo>
                    <a:pt x="1076" y="1308"/>
                  </a:lnTo>
                  <a:lnTo>
                    <a:pt x="1053" y="1307"/>
                  </a:lnTo>
                  <a:lnTo>
                    <a:pt x="1029" y="1304"/>
                  </a:lnTo>
                  <a:lnTo>
                    <a:pt x="1005" y="1302"/>
                  </a:lnTo>
                  <a:lnTo>
                    <a:pt x="984" y="1300"/>
                  </a:lnTo>
                  <a:lnTo>
                    <a:pt x="942" y="1299"/>
                  </a:lnTo>
                  <a:lnTo>
                    <a:pt x="903" y="1298"/>
                  </a:lnTo>
                  <a:lnTo>
                    <a:pt x="869" y="1296"/>
                  </a:lnTo>
                  <a:lnTo>
                    <a:pt x="845" y="1294"/>
                  </a:lnTo>
                  <a:lnTo>
                    <a:pt x="818" y="1291"/>
                  </a:lnTo>
                  <a:lnTo>
                    <a:pt x="788" y="1288"/>
                  </a:lnTo>
                  <a:lnTo>
                    <a:pt x="759" y="1286"/>
                  </a:lnTo>
                  <a:lnTo>
                    <a:pt x="732" y="1286"/>
                  </a:lnTo>
                  <a:lnTo>
                    <a:pt x="721" y="1287"/>
                  </a:lnTo>
                  <a:lnTo>
                    <a:pt x="709" y="1288"/>
                  </a:lnTo>
                  <a:lnTo>
                    <a:pt x="698" y="1292"/>
                  </a:lnTo>
                  <a:lnTo>
                    <a:pt x="689" y="1297"/>
                  </a:lnTo>
                  <a:lnTo>
                    <a:pt x="683" y="1303"/>
                  </a:lnTo>
                  <a:lnTo>
                    <a:pt x="681" y="1311"/>
                  </a:lnTo>
                  <a:lnTo>
                    <a:pt x="683" y="1318"/>
                  </a:lnTo>
                  <a:lnTo>
                    <a:pt x="688" y="1322"/>
                  </a:lnTo>
                  <a:lnTo>
                    <a:pt x="698" y="1326"/>
                  </a:lnTo>
                  <a:lnTo>
                    <a:pt x="708" y="1328"/>
                  </a:lnTo>
                  <a:lnTo>
                    <a:pt x="732" y="1330"/>
                  </a:lnTo>
                  <a:lnTo>
                    <a:pt x="745" y="1332"/>
                  </a:lnTo>
                  <a:lnTo>
                    <a:pt x="782" y="1335"/>
                  </a:lnTo>
                  <a:lnTo>
                    <a:pt x="807" y="1338"/>
                  </a:lnTo>
                  <a:lnTo>
                    <a:pt x="828" y="1340"/>
                  </a:lnTo>
                  <a:lnTo>
                    <a:pt x="845" y="1342"/>
                  </a:lnTo>
                  <a:lnTo>
                    <a:pt x="867" y="1343"/>
                  </a:lnTo>
                  <a:lnTo>
                    <a:pt x="890" y="1343"/>
                  </a:lnTo>
                  <a:lnTo>
                    <a:pt x="915" y="1342"/>
                  </a:lnTo>
                  <a:lnTo>
                    <a:pt x="938" y="1342"/>
                  </a:lnTo>
                  <a:lnTo>
                    <a:pt x="960" y="1343"/>
                  </a:lnTo>
                  <a:lnTo>
                    <a:pt x="981" y="1344"/>
                  </a:lnTo>
                  <a:lnTo>
                    <a:pt x="998" y="1348"/>
                  </a:lnTo>
                  <a:lnTo>
                    <a:pt x="1012" y="1354"/>
                  </a:lnTo>
                  <a:lnTo>
                    <a:pt x="1022" y="1362"/>
                  </a:lnTo>
                  <a:lnTo>
                    <a:pt x="1028" y="1372"/>
                  </a:lnTo>
                  <a:lnTo>
                    <a:pt x="1029" y="1382"/>
                  </a:lnTo>
                  <a:lnTo>
                    <a:pt x="1027" y="1393"/>
                  </a:lnTo>
                  <a:lnTo>
                    <a:pt x="1020" y="1403"/>
                  </a:lnTo>
                  <a:lnTo>
                    <a:pt x="1011" y="1412"/>
                  </a:lnTo>
                  <a:lnTo>
                    <a:pt x="999" y="1418"/>
                  </a:lnTo>
                  <a:lnTo>
                    <a:pt x="984" y="1422"/>
                  </a:lnTo>
                  <a:lnTo>
                    <a:pt x="971" y="1423"/>
                  </a:lnTo>
                  <a:lnTo>
                    <a:pt x="955" y="1422"/>
                  </a:lnTo>
                  <a:lnTo>
                    <a:pt x="939" y="1420"/>
                  </a:lnTo>
                  <a:lnTo>
                    <a:pt x="922" y="1418"/>
                  </a:lnTo>
                  <a:lnTo>
                    <a:pt x="892" y="1418"/>
                  </a:lnTo>
                  <a:lnTo>
                    <a:pt x="862" y="1419"/>
                  </a:lnTo>
                  <a:lnTo>
                    <a:pt x="832" y="1418"/>
                  </a:lnTo>
                  <a:lnTo>
                    <a:pt x="826" y="1417"/>
                  </a:lnTo>
                  <a:lnTo>
                    <a:pt x="819" y="1415"/>
                  </a:lnTo>
                  <a:lnTo>
                    <a:pt x="810" y="1413"/>
                  </a:lnTo>
                  <a:lnTo>
                    <a:pt x="802" y="1412"/>
                  </a:lnTo>
                  <a:lnTo>
                    <a:pt x="785" y="1411"/>
                  </a:lnTo>
                  <a:lnTo>
                    <a:pt x="742" y="1411"/>
                  </a:lnTo>
                  <a:lnTo>
                    <a:pt x="719" y="1412"/>
                  </a:lnTo>
                  <a:lnTo>
                    <a:pt x="662" y="1412"/>
                  </a:lnTo>
                  <a:lnTo>
                    <a:pt x="648" y="1413"/>
                  </a:lnTo>
                  <a:lnTo>
                    <a:pt x="634" y="1415"/>
                  </a:lnTo>
                  <a:lnTo>
                    <a:pt x="624" y="1418"/>
                  </a:lnTo>
                  <a:lnTo>
                    <a:pt x="618" y="1424"/>
                  </a:lnTo>
                  <a:lnTo>
                    <a:pt x="615" y="1433"/>
                  </a:lnTo>
                  <a:lnTo>
                    <a:pt x="617" y="1441"/>
                  </a:lnTo>
                  <a:lnTo>
                    <a:pt x="624" y="1448"/>
                  </a:lnTo>
                  <a:lnTo>
                    <a:pt x="634" y="1453"/>
                  </a:lnTo>
                  <a:lnTo>
                    <a:pt x="649" y="1456"/>
                  </a:lnTo>
                  <a:lnTo>
                    <a:pt x="665" y="1458"/>
                  </a:lnTo>
                  <a:lnTo>
                    <a:pt x="704" y="1460"/>
                  </a:lnTo>
                  <a:lnTo>
                    <a:pt x="743" y="1460"/>
                  </a:lnTo>
                  <a:lnTo>
                    <a:pt x="763" y="1459"/>
                  </a:lnTo>
                  <a:lnTo>
                    <a:pt x="807" y="1459"/>
                  </a:lnTo>
                  <a:lnTo>
                    <a:pt x="817" y="1461"/>
                  </a:lnTo>
                  <a:lnTo>
                    <a:pt x="830" y="1464"/>
                  </a:lnTo>
                  <a:lnTo>
                    <a:pt x="843" y="1466"/>
                  </a:lnTo>
                  <a:lnTo>
                    <a:pt x="860" y="1467"/>
                  </a:lnTo>
                  <a:lnTo>
                    <a:pt x="896" y="1467"/>
                  </a:lnTo>
                  <a:lnTo>
                    <a:pt x="916" y="1468"/>
                  </a:lnTo>
                  <a:lnTo>
                    <a:pt x="935" y="1468"/>
                  </a:lnTo>
                  <a:lnTo>
                    <a:pt x="953" y="1470"/>
                  </a:lnTo>
                  <a:lnTo>
                    <a:pt x="971" y="1473"/>
                  </a:lnTo>
                  <a:lnTo>
                    <a:pt x="986" y="1476"/>
                  </a:lnTo>
                  <a:lnTo>
                    <a:pt x="999" y="1482"/>
                  </a:lnTo>
                  <a:lnTo>
                    <a:pt x="1009" y="1489"/>
                  </a:lnTo>
                  <a:lnTo>
                    <a:pt x="1015" y="1499"/>
                  </a:lnTo>
                  <a:lnTo>
                    <a:pt x="1017" y="1511"/>
                  </a:lnTo>
                  <a:lnTo>
                    <a:pt x="1015" y="1521"/>
                  </a:lnTo>
                  <a:lnTo>
                    <a:pt x="1008" y="1530"/>
                  </a:lnTo>
                  <a:lnTo>
                    <a:pt x="998" y="1538"/>
                  </a:lnTo>
                  <a:lnTo>
                    <a:pt x="986" y="1544"/>
                  </a:lnTo>
                  <a:lnTo>
                    <a:pt x="973" y="1547"/>
                  </a:lnTo>
                  <a:lnTo>
                    <a:pt x="960" y="1549"/>
                  </a:lnTo>
                  <a:lnTo>
                    <a:pt x="929" y="1549"/>
                  </a:lnTo>
                  <a:lnTo>
                    <a:pt x="894" y="1548"/>
                  </a:lnTo>
                  <a:lnTo>
                    <a:pt x="857" y="1547"/>
                  </a:lnTo>
                  <a:lnTo>
                    <a:pt x="806" y="1547"/>
                  </a:lnTo>
                  <a:lnTo>
                    <a:pt x="789" y="1546"/>
                  </a:lnTo>
                  <a:lnTo>
                    <a:pt x="772" y="1546"/>
                  </a:lnTo>
                  <a:lnTo>
                    <a:pt x="756" y="1545"/>
                  </a:lnTo>
                  <a:lnTo>
                    <a:pt x="739" y="1546"/>
                  </a:lnTo>
                  <a:lnTo>
                    <a:pt x="725" y="1547"/>
                  </a:lnTo>
                  <a:lnTo>
                    <a:pt x="713" y="1549"/>
                  </a:lnTo>
                  <a:lnTo>
                    <a:pt x="703" y="1553"/>
                  </a:lnTo>
                  <a:lnTo>
                    <a:pt x="697" y="1559"/>
                  </a:lnTo>
                  <a:lnTo>
                    <a:pt x="696" y="1566"/>
                  </a:lnTo>
                  <a:lnTo>
                    <a:pt x="699" y="1572"/>
                  </a:lnTo>
                  <a:lnTo>
                    <a:pt x="706" y="1577"/>
                  </a:lnTo>
                  <a:lnTo>
                    <a:pt x="716" y="1579"/>
                  </a:lnTo>
                  <a:lnTo>
                    <a:pt x="729" y="1581"/>
                  </a:lnTo>
                  <a:lnTo>
                    <a:pt x="794" y="1581"/>
                  </a:lnTo>
                  <a:lnTo>
                    <a:pt x="825" y="1584"/>
                  </a:lnTo>
                  <a:lnTo>
                    <a:pt x="855" y="1585"/>
                  </a:lnTo>
                  <a:lnTo>
                    <a:pt x="882" y="1586"/>
                  </a:lnTo>
                  <a:lnTo>
                    <a:pt x="907" y="1587"/>
                  </a:lnTo>
                  <a:lnTo>
                    <a:pt x="933" y="1590"/>
                  </a:lnTo>
                  <a:lnTo>
                    <a:pt x="962" y="1592"/>
                  </a:lnTo>
                  <a:lnTo>
                    <a:pt x="978" y="1593"/>
                  </a:lnTo>
                  <a:lnTo>
                    <a:pt x="992" y="1593"/>
                  </a:lnTo>
                  <a:lnTo>
                    <a:pt x="1006" y="1594"/>
                  </a:lnTo>
                  <a:lnTo>
                    <a:pt x="1018" y="1596"/>
                  </a:lnTo>
                  <a:lnTo>
                    <a:pt x="1029" y="1599"/>
                  </a:lnTo>
                  <a:lnTo>
                    <a:pt x="1037" y="1605"/>
                  </a:lnTo>
                  <a:lnTo>
                    <a:pt x="1042" y="1614"/>
                  </a:lnTo>
                  <a:lnTo>
                    <a:pt x="1043" y="1626"/>
                  </a:lnTo>
                  <a:lnTo>
                    <a:pt x="1040" y="1636"/>
                  </a:lnTo>
                  <a:lnTo>
                    <a:pt x="1033" y="1644"/>
                  </a:lnTo>
                  <a:lnTo>
                    <a:pt x="1022" y="1651"/>
                  </a:lnTo>
                  <a:lnTo>
                    <a:pt x="1010" y="1658"/>
                  </a:lnTo>
                  <a:lnTo>
                    <a:pt x="996" y="1664"/>
                  </a:lnTo>
                  <a:lnTo>
                    <a:pt x="982" y="1668"/>
                  </a:lnTo>
                  <a:lnTo>
                    <a:pt x="967" y="1670"/>
                  </a:lnTo>
                  <a:lnTo>
                    <a:pt x="955" y="1672"/>
                  </a:lnTo>
                  <a:lnTo>
                    <a:pt x="936" y="1673"/>
                  </a:lnTo>
                  <a:lnTo>
                    <a:pt x="916" y="1673"/>
                  </a:lnTo>
                  <a:lnTo>
                    <a:pt x="873" y="1671"/>
                  </a:lnTo>
                  <a:lnTo>
                    <a:pt x="851" y="1671"/>
                  </a:lnTo>
                  <a:lnTo>
                    <a:pt x="831" y="1673"/>
                  </a:lnTo>
                  <a:lnTo>
                    <a:pt x="813" y="1676"/>
                  </a:lnTo>
                  <a:lnTo>
                    <a:pt x="796" y="1683"/>
                  </a:lnTo>
                  <a:lnTo>
                    <a:pt x="783" y="1693"/>
                  </a:lnTo>
                  <a:lnTo>
                    <a:pt x="790" y="1701"/>
                  </a:lnTo>
                  <a:lnTo>
                    <a:pt x="799" y="1706"/>
                  </a:lnTo>
                  <a:lnTo>
                    <a:pt x="811" y="1709"/>
                  </a:lnTo>
                  <a:lnTo>
                    <a:pt x="845" y="1709"/>
                  </a:lnTo>
                  <a:lnTo>
                    <a:pt x="888" y="1711"/>
                  </a:lnTo>
                  <a:lnTo>
                    <a:pt x="929" y="1713"/>
                  </a:lnTo>
                  <a:lnTo>
                    <a:pt x="966" y="1716"/>
                  </a:lnTo>
                  <a:lnTo>
                    <a:pt x="987" y="1716"/>
                  </a:lnTo>
                  <a:lnTo>
                    <a:pt x="1006" y="1714"/>
                  </a:lnTo>
                  <a:lnTo>
                    <a:pt x="1025" y="1711"/>
                  </a:lnTo>
                  <a:lnTo>
                    <a:pt x="1043" y="1709"/>
                  </a:lnTo>
                  <a:lnTo>
                    <a:pt x="1088" y="1708"/>
                  </a:lnTo>
                  <a:lnTo>
                    <a:pt x="1131" y="1708"/>
                  </a:lnTo>
                  <a:lnTo>
                    <a:pt x="1175" y="1705"/>
                  </a:lnTo>
                  <a:lnTo>
                    <a:pt x="1217" y="1702"/>
                  </a:lnTo>
                  <a:lnTo>
                    <a:pt x="1259" y="1701"/>
                  </a:lnTo>
                  <a:lnTo>
                    <a:pt x="1300" y="1697"/>
                  </a:lnTo>
                  <a:lnTo>
                    <a:pt x="1314" y="1693"/>
                  </a:lnTo>
                  <a:lnTo>
                    <a:pt x="1329" y="1688"/>
                  </a:lnTo>
                  <a:lnTo>
                    <a:pt x="1345" y="1684"/>
                  </a:lnTo>
                  <a:lnTo>
                    <a:pt x="1363" y="1682"/>
                  </a:lnTo>
                  <a:lnTo>
                    <a:pt x="1381" y="1682"/>
                  </a:lnTo>
                  <a:lnTo>
                    <a:pt x="1398" y="1680"/>
                  </a:lnTo>
                  <a:lnTo>
                    <a:pt x="1412" y="1676"/>
                  </a:lnTo>
                  <a:lnTo>
                    <a:pt x="1426" y="1671"/>
                  </a:lnTo>
                  <a:lnTo>
                    <a:pt x="1441" y="1667"/>
                  </a:lnTo>
                  <a:lnTo>
                    <a:pt x="1473" y="1660"/>
                  </a:lnTo>
                  <a:lnTo>
                    <a:pt x="1504" y="1655"/>
                  </a:lnTo>
                  <a:lnTo>
                    <a:pt x="1535" y="1648"/>
                  </a:lnTo>
                  <a:lnTo>
                    <a:pt x="1562" y="1641"/>
                  </a:lnTo>
                  <a:lnTo>
                    <a:pt x="1617" y="1622"/>
                  </a:lnTo>
                  <a:lnTo>
                    <a:pt x="1674" y="1600"/>
                  </a:lnTo>
                  <a:lnTo>
                    <a:pt x="1730" y="1578"/>
                  </a:lnTo>
                  <a:lnTo>
                    <a:pt x="1783" y="1554"/>
                  </a:lnTo>
                  <a:lnTo>
                    <a:pt x="1832" y="1528"/>
                  </a:lnTo>
                  <a:lnTo>
                    <a:pt x="1898" y="1487"/>
                  </a:lnTo>
                  <a:lnTo>
                    <a:pt x="1960" y="1443"/>
                  </a:lnTo>
                  <a:lnTo>
                    <a:pt x="2018" y="1395"/>
                  </a:lnTo>
                  <a:lnTo>
                    <a:pt x="2072" y="1345"/>
                  </a:lnTo>
                  <a:lnTo>
                    <a:pt x="2123" y="1290"/>
                  </a:lnTo>
                  <a:lnTo>
                    <a:pt x="2171" y="1233"/>
                  </a:lnTo>
                  <a:lnTo>
                    <a:pt x="2216" y="1172"/>
                  </a:lnTo>
                  <a:lnTo>
                    <a:pt x="2258" y="1106"/>
                  </a:lnTo>
                  <a:lnTo>
                    <a:pt x="2299" y="1037"/>
                  </a:lnTo>
                  <a:lnTo>
                    <a:pt x="2307" y="1023"/>
                  </a:lnTo>
                  <a:lnTo>
                    <a:pt x="2316" y="1008"/>
                  </a:lnTo>
                  <a:lnTo>
                    <a:pt x="2326" y="992"/>
                  </a:lnTo>
                  <a:lnTo>
                    <a:pt x="2335" y="977"/>
                  </a:lnTo>
                  <a:lnTo>
                    <a:pt x="2343" y="964"/>
                  </a:lnTo>
                  <a:lnTo>
                    <a:pt x="2353" y="952"/>
                  </a:lnTo>
                  <a:lnTo>
                    <a:pt x="2363" y="941"/>
                  </a:lnTo>
                  <a:lnTo>
                    <a:pt x="2373" y="934"/>
                  </a:lnTo>
                  <a:lnTo>
                    <a:pt x="2384" y="932"/>
                  </a:lnTo>
                  <a:lnTo>
                    <a:pt x="2395" y="934"/>
                  </a:lnTo>
                  <a:lnTo>
                    <a:pt x="2403" y="939"/>
                  </a:lnTo>
                  <a:lnTo>
                    <a:pt x="2411" y="949"/>
                  </a:lnTo>
                  <a:lnTo>
                    <a:pt x="2415" y="960"/>
                  </a:lnTo>
                  <a:lnTo>
                    <a:pt x="2418" y="972"/>
                  </a:lnTo>
                  <a:lnTo>
                    <a:pt x="2419" y="986"/>
                  </a:lnTo>
                  <a:lnTo>
                    <a:pt x="2418" y="1002"/>
                  </a:lnTo>
                  <a:lnTo>
                    <a:pt x="2416" y="1016"/>
                  </a:lnTo>
                  <a:lnTo>
                    <a:pt x="2411" y="1035"/>
                  </a:lnTo>
                  <a:lnTo>
                    <a:pt x="2403" y="1055"/>
                  </a:lnTo>
                  <a:lnTo>
                    <a:pt x="2393" y="1078"/>
                  </a:lnTo>
                  <a:lnTo>
                    <a:pt x="2383" y="1099"/>
                  </a:lnTo>
                  <a:lnTo>
                    <a:pt x="2372" y="1120"/>
                  </a:lnTo>
                  <a:lnTo>
                    <a:pt x="2363" y="1138"/>
                  </a:lnTo>
                  <a:lnTo>
                    <a:pt x="2349" y="1160"/>
                  </a:lnTo>
                  <a:lnTo>
                    <a:pt x="2335" y="1184"/>
                  </a:lnTo>
                  <a:lnTo>
                    <a:pt x="2322" y="1205"/>
                  </a:lnTo>
                  <a:lnTo>
                    <a:pt x="2311" y="1229"/>
                  </a:lnTo>
                  <a:lnTo>
                    <a:pt x="2303" y="1251"/>
                  </a:lnTo>
                  <a:lnTo>
                    <a:pt x="2313" y="1253"/>
                  </a:lnTo>
                  <a:lnTo>
                    <a:pt x="2322" y="1251"/>
                  </a:lnTo>
                  <a:lnTo>
                    <a:pt x="2330" y="1246"/>
                  </a:lnTo>
                  <a:lnTo>
                    <a:pt x="2344" y="1232"/>
                  </a:lnTo>
                  <a:lnTo>
                    <a:pt x="2350" y="1224"/>
                  </a:lnTo>
                  <a:lnTo>
                    <a:pt x="2357" y="1216"/>
                  </a:lnTo>
                  <a:lnTo>
                    <a:pt x="2427" y="1123"/>
                  </a:lnTo>
                  <a:lnTo>
                    <a:pt x="2498" y="1027"/>
                  </a:lnTo>
                  <a:lnTo>
                    <a:pt x="2571" y="929"/>
                  </a:lnTo>
                  <a:lnTo>
                    <a:pt x="2578" y="922"/>
                  </a:lnTo>
                  <a:lnTo>
                    <a:pt x="2585" y="912"/>
                  </a:lnTo>
                  <a:lnTo>
                    <a:pt x="2593" y="902"/>
                  </a:lnTo>
                  <a:lnTo>
                    <a:pt x="2602" y="892"/>
                  </a:lnTo>
                  <a:lnTo>
                    <a:pt x="2613" y="882"/>
                  </a:lnTo>
                  <a:lnTo>
                    <a:pt x="2623" y="874"/>
                  </a:lnTo>
                  <a:lnTo>
                    <a:pt x="2635" y="869"/>
                  </a:lnTo>
                  <a:lnTo>
                    <a:pt x="2647" y="867"/>
                  </a:lnTo>
                  <a:lnTo>
                    <a:pt x="2658" y="870"/>
                  </a:lnTo>
                  <a:lnTo>
                    <a:pt x="2669" y="878"/>
                  </a:lnTo>
                  <a:lnTo>
                    <a:pt x="2673" y="885"/>
                  </a:lnTo>
                  <a:lnTo>
                    <a:pt x="2676" y="897"/>
                  </a:lnTo>
                  <a:lnTo>
                    <a:pt x="2677" y="909"/>
                  </a:lnTo>
                  <a:lnTo>
                    <a:pt x="2675" y="921"/>
                  </a:lnTo>
                  <a:lnTo>
                    <a:pt x="2667" y="940"/>
                  </a:lnTo>
                  <a:lnTo>
                    <a:pt x="2655" y="959"/>
                  </a:lnTo>
                  <a:lnTo>
                    <a:pt x="2640" y="977"/>
                  </a:lnTo>
                  <a:lnTo>
                    <a:pt x="2626" y="994"/>
                  </a:lnTo>
                  <a:lnTo>
                    <a:pt x="2593" y="1041"/>
                  </a:lnTo>
                  <a:lnTo>
                    <a:pt x="2558" y="1087"/>
                  </a:lnTo>
                  <a:lnTo>
                    <a:pt x="2525" y="1135"/>
                  </a:lnTo>
                  <a:lnTo>
                    <a:pt x="2516" y="1147"/>
                  </a:lnTo>
                  <a:lnTo>
                    <a:pt x="2506" y="1158"/>
                  </a:lnTo>
                  <a:lnTo>
                    <a:pt x="2497" y="1171"/>
                  </a:lnTo>
                  <a:lnTo>
                    <a:pt x="2490" y="1184"/>
                  </a:lnTo>
                  <a:lnTo>
                    <a:pt x="2487" y="1198"/>
                  </a:lnTo>
                  <a:lnTo>
                    <a:pt x="2488" y="1212"/>
                  </a:lnTo>
                  <a:lnTo>
                    <a:pt x="2499" y="1211"/>
                  </a:lnTo>
                  <a:lnTo>
                    <a:pt x="2508" y="1207"/>
                  </a:lnTo>
                  <a:lnTo>
                    <a:pt x="2515" y="1200"/>
                  </a:lnTo>
                  <a:lnTo>
                    <a:pt x="2528" y="1184"/>
                  </a:lnTo>
                  <a:lnTo>
                    <a:pt x="2533" y="1176"/>
                  </a:lnTo>
                  <a:lnTo>
                    <a:pt x="2569" y="1131"/>
                  </a:lnTo>
                  <a:lnTo>
                    <a:pt x="2673" y="996"/>
                  </a:lnTo>
                  <a:lnTo>
                    <a:pt x="2710" y="949"/>
                  </a:lnTo>
                  <a:lnTo>
                    <a:pt x="2716" y="940"/>
                  </a:lnTo>
                  <a:lnTo>
                    <a:pt x="2724" y="929"/>
                  </a:lnTo>
                  <a:lnTo>
                    <a:pt x="2734" y="916"/>
                  </a:lnTo>
                  <a:lnTo>
                    <a:pt x="2746" y="904"/>
                  </a:lnTo>
                  <a:lnTo>
                    <a:pt x="2758" y="893"/>
                  </a:lnTo>
                  <a:lnTo>
                    <a:pt x="2770" y="882"/>
                  </a:lnTo>
                  <a:lnTo>
                    <a:pt x="2783" y="877"/>
                  </a:lnTo>
                  <a:lnTo>
                    <a:pt x="2797" y="876"/>
                  </a:lnTo>
                  <a:lnTo>
                    <a:pt x="2807" y="879"/>
                  </a:lnTo>
                  <a:lnTo>
                    <a:pt x="2815" y="886"/>
                  </a:lnTo>
                  <a:lnTo>
                    <a:pt x="2819" y="896"/>
                  </a:lnTo>
                  <a:lnTo>
                    <a:pt x="2822" y="907"/>
                  </a:lnTo>
                  <a:lnTo>
                    <a:pt x="2822" y="919"/>
                  </a:lnTo>
                  <a:lnTo>
                    <a:pt x="2820" y="932"/>
                  </a:lnTo>
                  <a:lnTo>
                    <a:pt x="2814" y="949"/>
                  </a:lnTo>
                  <a:lnTo>
                    <a:pt x="2806" y="962"/>
                  </a:lnTo>
                  <a:lnTo>
                    <a:pt x="2797" y="974"/>
                  </a:lnTo>
                  <a:lnTo>
                    <a:pt x="2788" y="983"/>
                  </a:lnTo>
                  <a:lnTo>
                    <a:pt x="2716" y="1078"/>
                  </a:lnTo>
                  <a:lnTo>
                    <a:pt x="2646" y="1174"/>
                  </a:lnTo>
                  <a:lnTo>
                    <a:pt x="2627" y="1197"/>
                  </a:lnTo>
                  <a:lnTo>
                    <a:pt x="2609" y="1222"/>
                  </a:lnTo>
                  <a:lnTo>
                    <a:pt x="2602" y="1231"/>
                  </a:lnTo>
                  <a:lnTo>
                    <a:pt x="2596" y="1241"/>
                  </a:lnTo>
                  <a:lnTo>
                    <a:pt x="2591" y="1252"/>
                  </a:lnTo>
                  <a:lnTo>
                    <a:pt x="2589" y="1264"/>
                  </a:lnTo>
                  <a:lnTo>
                    <a:pt x="2593" y="1277"/>
                  </a:lnTo>
                  <a:lnTo>
                    <a:pt x="2606" y="1273"/>
                  </a:lnTo>
                  <a:lnTo>
                    <a:pt x="2616" y="1266"/>
                  </a:lnTo>
                  <a:lnTo>
                    <a:pt x="2625" y="1258"/>
                  </a:lnTo>
                  <a:lnTo>
                    <a:pt x="2634" y="1248"/>
                  </a:lnTo>
                  <a:lnTo>
                    <a:pt x="2640" y="1237"/>
                  </a:lnTo>
                  <a:lnTo>
                    <a:pt x="2654" y="1216"/>
                  </a:lnTo>
                  <a:lnTo>
                    <a:pt x="2681" y="1184"/>
                  </a:lnTo>
                  <a:lnTo>
                    <a:pt x="2707" y="1152"/>
                  </a:lnTo>
                  <a:lnTo>
                    <a:pt x="2733" y="1120"/>
                  </a:lnTo>
                  <a:lnTo>
                    <a:pt x="2763" y="1084"/>
                  </a:lnTo>
                  <a:lnTo>
                    <a:pt x="2770" y="1075"/>
                  </a:lnTo>
                  <a:lnTo>
                    <a:pt x="2779" y="1064"/>
                  </a:lnTo>
                  <a:lnTo>
                    <a:pt x="2791" y="1052"/>
                  </a:lnTo>
                  <a:lnTo>
                    <a:pt x="2804" y="1042"/>
                  </a:lnTo>
                  <a:lnTo>
                    <a:pt x="2817" y="1035"/>
                  </a:lnTo>
                  <a:lnTo>
                    <a:pt x="2831" y="1033"/>
                  </a:lnTo>
                  <a:lnTo>
                    <a:pt x="2844" y="1035"/>
                  </a:lnTo>
                  <a:lnTo>
                    <a:pt x="2853" y="1040"/>
                  </a:lnTo>
                  <a:lnTo>
                    <a:pt x="2858" y="1047"/>
                  </a:lnTo>
                  <a:lnTo>
                    <a:pt x="2860" y="1057"/>
                  </a:lnTo>
                  <a:lnTo>
                    <a:pt x="2859" y="1067"/>
                  </a:lnTo>
                  <a:lnTo>
                    <a:pt x="2856" y="1078"/>
                  </a:lnTo>
                  <a:lnTo>
                    <a:pt x="2852" y="1090"/>
                  </a:lnTo>
                  <a:lnTo>
                    <a:pt x="2845" y="1102"/>
                  </a:lnTo>
                  <a:lnTo>
                    <a:pt x="2838" y="1114"/>
                  </a:lnTo>
                  <a:lnTo>
                    <a:pt x="2832" y="1125"/>
                  </a:lnTo>
                  <a:lnTo>
                    <a:pt x="2825" y="1134"/>
                  </a:lnTo>
                  <a:lnTo>
                    <a:pt x="2820" y="1142"/>
                  </a:lnTo>
                  <a:lnTo>
                    <a:pt x="2816" y="1148"/>
                  </a:lnTo>
                  <a:lnTo>
                    <a:pt x="2787" y="1187"/>
                  </a:lnTo>
                  <a:lnTo>
                    <a:pt x="2758" y="1223"/>
                  </a:lnTo>
                  <a:lnTo>
                    <a:pt x="2727" y="1257"/>
                  </a:lnTo>
                  <a:lnTo>
                    <a:pt x="2699" y="1294"/>
                  </a:lnTo>
                  <a:lnTo>
                    <a:pt x="2686" y="1313"/>
                  </a:lnTo>
                  <a:lnTo>
                    <a:pt x="2671" y="1333"/>
                  </a:lnTo>
                  <a:lnTo>
                    <a:pt x="2659" y="1347"/>
                  </a:lnTo>
                  <a:lnTo>
                    <a:pt x="2655" y="1355"/>
                  </a:lnTo>
                  <a:lnTo>
                    <a:pt x="2653" y="1364"/>
                  </a:lnTo>
                  <a:lnTo>
                    <a:pt x="2656" y="1373"/>
                  </a:lnTo>
                  <a:lnTo>
                    <a:pt x="2666" y="1374"/>
                  </a:lnTo>
                  <a:lnTo>
                    <a:pt x="2675" y="1371"/>
                  </a:lnTo>
                  <a:lnTo>
                    <a:pt x="2683" y="1366"/>
                  </a:lnTo>
                  <a:lnTo>
                    <a:pt x="2692" y="1359"/>
                  </a:lnTo>
                  <a:lnTo>
                    <a:pt x="2698" y="1351"/>
                  </a:lnTo>
                  <a:lnTo>
                    <a:pt x="2732" y="1316"/>
                  </a:lnTo>
                  <a:lnTo>
                    <a:pt x="2759" y="1289"/>
                  </a:lnTo>
                  <a:lnTo>
                    <a:pt x="2786" y="1260"/>
                  </a:lnTo>
                  <a:lnTo>
                    <a:pt x="2792" y="1253"/>
                  </a:lnTo>
                  <a:lnTo>
                    <a:pt x="2810" y="1236"/>
                  </a:lnTo>
                  <a:lnTo>
                    <a:pt x="2821" y="1229"/>
                  </a:lnTo>
                  <a:lnTo>
                    <a:pt x="2831" y="1223"/>
                  </a:lnTo>
                  <a:lnTo>
                    <a:pt x="2843" y="1220"/>
                  </a:lnTo>
                  <a:lnTo>
                    <a:pt x="2855" y="1223"/>
                  </a:lnTo>
                  <a:lnTo>
                    <a:pt x="2865" y="1230"/>
                  </a:lnTo>
                  <a:lnTo>
                    <a:pt x="2870" y="1237"/>
                  </a:lnTo>
                  <a:lnTo>
                    <a:pt x="2871" y="1246"/>
                  </a:lnTo>
                  <a:lnTo>
                    <a:pt x="2870" y="1256"/>
                  </a:lnTo>
                  <a:lnTo>
                    <a:pt x="2867" y="1267"/>
                  </a:lnTo>
                  <a:lnTo>
                    <a:pt x="2863" y="1278"/>
                  </a:lnTo>
                  <a:lnTo>
                    <a:pt x="2858" y="1288"/>
                  </a:lnTo>
                  <a:lnTo>
                    <a:pt x="2853" y="1296"/>
                  </a:lnTo>
                  <a:lnTo>
                    <a:pt x="2824" y="1337"/>
                  </a:lnTo>
                  <a:lnTo>
                    <a:pt x="2793" y="1377"/>
                  </a:lnTo>
                  <a:lnTo>
                    <a:pt x="2763" y="1414"/>
                  </a:lnTo>
                  <a:lnTo>
                    <a:pt x="2733" y="1449"/>
                  </a:lnTo>
                  <a:lnTo>
                    <a:pt x="2699" y="1486"/>
                  </a:lnTo>
                  <a:lnTo>
                    <a:pt x="2664" y="1525"/>
                  </a:lnTo>
                  <a:lnTo>
                    <a:pt x="2630" y="1565"/>
                  </a:lnTo>
                  <a:lnTo>
                    <a:pt x="2596" y="1603"/>
                  </a:lnTo>
                  <a:lnTo>
                    <a:pt x="2564" y="1641"/>
                  </a:lnTo>
                  <a:lnTo>
                    <a:pt x="2508" y="1705"/>
                  </a:lnTo>
                  <a:lnTo>
                    <a:pt x="2392" y="1830"/>
                  </a:lnTo>
                  <a:lnTo>
                    <a:pt x="2304" y="1924"/>
                  </a:lnTo>
                  <a:lnTo>
                    <a:pt x="2215" y="2014"/>
                  </a:lnTo>
                  <a:lnTo>
                    <a:pt x="2125" y="2102"/>
                  </a:lnTo>
                  <a:lnTo>
                    <a:pt x="2035" y="2194"/>
                  </a:lnTo>
                  <a:lnTo>
                    <a:pt x="1989" y="2238"/>
                  </a:lnTo>
                  <a:lnTo>
                    <a:pt x="1941" y="2282"/>
                  </a:lnTo>
                  <a:lnTo>
                    <a:pt x="1835" y="2375"/>
                  </a:lnTo>
                  <a:lnTo>
                    <a:pt x="1725" y="2467"/>
                  </a:lnTo>
                  <a:lnTo>
                    <a:pt x="1611" y="2558"/>
                  </a:lnTo>
                  <a:lnTo>
                    <a:pt x="1494" y="2646"/>
                  </a:lnTo>
                  <a:lnTo>
                    <a:pt x="1483" y="2655"/>
                  </a:lnTo>
                  <a:lnTo>
                    <a:pt x="1471" y="2664"/>
                  </a:lnTo>
                  <a:lnTo>
                    <a:pt x="1458" y="2672"/>
                  </a:lnTo>
                  <a:lnTo>
                    <a:pt x="1447" y="2678"/>
                  </a:lnTo>
                  <a:lnTo>
                    <a:pt x="1438" y="2681"/>
                  </a:lnTo>
                  <a:lnTo>
                    <a:pt x="1428" y="2680"/>
                  </a:lnTo>
                  <a:lnTo>
                    <a:pt x="1416" y="2676"/>
                  </a:lnTo>
                  <a:lnTo>
                    <a:pt x="1400" y="2670"/>
                  </a:lnTo>
                  <a:lnTo>
                    <a:pt x="1384" y="2662"/>
                  </a:lnTo>
                  <a:lnTo>
                    <a:pt x="1368" y="2652"/>
                  </a:lnTo>
                  <a:lnTo>
                    <a:pt x="1351" y="2642"/>
                  </a:lnTo>
                  <a:lnTo>
                    <a:pt x="1337" y="2634"/>
                  </a:lnTo>
                  <a:lnTo>
                    <a:pt x="1324" y="2627"/>
                  </a:lnTo>
                  <a:lnTo>
                    <a:pt x="1239" y="2582"/>
                  </a:lnTo>
                  <a:lnTo>
                    <a:pt x="1156" y="2533"/>
                  </a:lnTo>
                  <a:lnTo>
                    <a:pt x="1075" y="2484"/>
                  </a:lnTo>
                  <a:lnTo>
                    <a:pt x="996" y="2437"/>
                  </a:lnTo>
                  <a:lnTo>
                    <a:pt x="961" y="2414"/>
                  </a:lnTo>
                  <a:lnTo>
                    <a:pt x="927" y="2391"/>
                  </a:lnTo>
                  <a:lnTo>
                    <a:pt x="892" y="2368"/>
                  </a:lnTo>
                  <a:lnTo>
                    <a:pt x="856" y="2346"/>
                  </a:lnTo>
                  <a:lnTo>
                    <a:pt x="822" y="2321"/>
                  </a:lnTo>
                  <a:lnTo>
                    <a:pt x="757" y="2273"/>
                  </a:lnTo>
                  <a:lnTo>
                    <a:pt x="723" y="2249"/>
                  </a:lnTo>
                  <a:lnTo>
                    <a:pt x="689" y="2225"/>
                  </a:lnTo>
                  <a:lnTo>
                    <a:pt x="659" y="2198"/>
                  </a:lnTo>
                  <a:lnTo>
                    <a:pt x="628" y="2170"/>
                  </a:lnTo>
                  <a:lnTo>
                    <a:pt x="598" y="2143"/>
                  </a:lnTo>
                  <a:lnTo>
                    <a:pt x="522" y="2077"/>
                  </a:lnTo>
                  <a:lnTo>
                    <a:pt x="452" y="2010"/>
                  </a:lnTo>
                  <a:lnTo>
                    <a:pt x="385" y="1940"/>
                  </a:lnTo>
                  <a:lnTo>
                    <a:pt x="322" y="1866"/>
                  </a:lnTo>
                  <a:lnTo>
                    <a:pt x="260" y="1789"/>
                  </a:lnTo>
                  <a:lnTo>
                    <a:pt x="224" y="1740"/>
                  </a:lnTo>
                  <a:lnTo>
                    <a:pt x="190" y="1688"/>
                  </a:lnTo>
                  <a:lnTo>
                    <a:pt x="158" y="1632"/>
                  </a:lnTo>
                  <a:lnTo>
                    <a:pt x="127" y="1575"/>
                  </a:lnTo>
                  <a:lnTo>
                    <a:pt x="87" y="1487"/>
                  </a:lnTo>
                  <a:lnTo>
                    <a:pt x="67" y="1443"/>
                  </a:lnTo>
                  <a:lnTo>
                    <a:pt x="49" y="1395"/>
                  </a:lnTo>
                  <a:lnTo>
                    <a:pt x="41" y="1360"/>
                  </a:lnTo>
                  <a:lnTo>
                    <a:pt x="36" y="1346"/>
                  </a:lnTo>
                  <a:lnTo>
                    <a:pt x="33" y="1334"/>
                  </a:lnTo>
                  <a:lnTo>
                    <a:pt x="29" y="1318"/>
                  </a:lnTo>
                  <a:lnTo>
                    <a:pt x="25" y="1300"/>
                  </a:lnTo>
                  <a:lnTo>
                    <a:pt x="19" y="1278"/>
                  </a:lnTo>
                  <a:lnTo>
                    <a:pt x="13" y="1256"/>
                  </a:lnTo>
                  <a:lnTo>
                    <a:pt x="8" y="1236"/>
                  </a:lnTo>
                  <a:lnTo>
                    <a:pt x="8" y="1222"/>
                  </a:lnTo>
                  <a:lnTo>
                    <a:pt x="9" y="1207"/>
                  </a:lnTo>
                  <a:lnTo>
                    <a:pt x="8" y="1193"/>
                  </a:lnTo>
                  <a:lnTo>
                    <a:pt x="5" y="1181"/>
                  </a:lnTo>
                  <a:lnTo>
                    <a:pt x="2" y="1170"/>
                  </a:lnTo>
                  <a:lnTo>
                    <a:pt x="0" y="1161"/>
                  </a:lnTo>
                  <a:lnTo>
                    <a:pt x="1" y="1149"/>
                  </a:lnTo>
                  <a:lnTo>
                    <a:pt x="4" y="1136"/>
                  </a:lnTo>
                  <a:lnTo>
                    <a:pt x="6" y="1123"/>
                  </a:lnTo>
                  <a:lnTo>
                    <a:pt x="7" y="1089"/>
                  </a:lnTo>
                  <a:lnTo>
                    <a:pt x="7" y="1053"/>
                  </a:lnTo>
                  <a:lnTo>
                    <a:pt x="6" y="1019"/>
                  </a:lnTo>
                  <a:lnTo>
                    <a:pt x="6" y="985"/>
                  </a:lnTo>
                  <a:lnTo>
                    <a:pt x="8" y="954"/>
                  </a:lnTo>
                  <a:lnTo>
                    <a:pt x="11" y="937"/>
                  </a:lnTo>
                  <a:lnTo>
                    <a:pt x="16" y="922"/>
                  </a:lnTo>
                  <a:lnTo>
                    <a:pt x="21" y="908"/>
                  </a:lnTo>
                  <a:lnTo>
                    <a:pt x="25" y="894"/>
                  </a:lnTo>
                  <a:lnTo>
                    <a:pt x="26" y="880"/>
                  </a:lnTo>
                  <a:lnTo>
                    <a:pt x="26" y="866"/>
                  </a:lnTo>
                  <a:lnTo>
                    <a:pt x="27" y="853"/>
                  </a:lnTo>
                  <a:lnTo>
                    <a:pt x="32" y="844"/>
                  </a:lnTo>
                  <a:lnTo>
                    <a:pt x="38" y="833"/>
                  </a:lnTo>
                  <a:lnTo>
                    <a:pt x="43" y="822"/>
                  </a:lnTo>
                  <a:lnTo>
                    <a:pt x="60" y="777"/>
                  </a:lnTo>
                  <a:lnTo>
                    <a:pt x="78" y="734"/>
                  </a:lnTo>
                  <a:lnTo>
                    <a:pt x="100" y="692"/>
                  </a:lnTo>
                  <a:lnTo>
                    <a:pt x="123" y="652"/>
                  </a:lnTo>
                  <a:lnTo>
                    <a:pt x="149" y="617"/>
                  </a:lnTo>
                  <a:lnTo>
                    <a:pt x="172" y="590"/>
                  </a:lnTo>
                  <a:lnTo>
                    <a:pt x="199" y="564"/>
                  </a:lnTo>
                  <a:lnTo>
                    <a:pt x="226" y="537"/>
                  </a:lnTo>
                  <a:lnTo>
                    <a:pt x="266" y="501"/>
                  </a:lnTo>
                  <a:lnTo>
                    <a:pt x="308" y="467"/>
                  </a:lnTo>
                  <a:lnTo>
                    <a:pt x="351" y="434"/>
                  </a:lnTo>
                  <a:lnTo>
                    <a:pt x="398" y="404"/>
                  </a:lnTo>
                  <a:lnTo>
                    <a:pt x="447" y="376"/>
                  </a:lnTo>
                  <a:lnTo>
                    <a:pt x="499" y="352"/>
                  </a:lnTo>
                  <a:lnTo>
                    <a:pt x="555" y="331"/>
                  </a:lnTo>
                  <a:lnTo>
                    <a:pt x="589" y="322"/>
                  </a:lnTo>
                  <a:lnTo>
                    <a:pt x="622" y="315"/>
                  </a:lnTo>
                  <a:lnTo>
                    <a:pt x="658" y="308"/>
                  </a:lnTo>
                  <a:lnTo>
                    <a:pt x="707" y="293"/>
                  </a:lnTo>
                  <a:lnTo>
                    <a:pt x="728" y="291"/>
                  </a:lnTo>
                  <a:lnTo>
                    <a:pt x="749" y="291"/>
                  </a:lnTo>
                  <a:lnTo>
                    <a:pt x="769" y="292"/>
                  </a:lnTo>
                  <a:lnTo>
                    <a:pt x="787" y="291"/>
                  </a:lnTo>
                  <a:lnTo>
                    <a:pt x="800" y="289"/>
                  </a:lnTo>
                  <a:lnTo>
                    <a:pt x="813" y="284"/>
                  </a:lnTo>
                  <a:lnTo>
                    <a:pt x="824" y="282"/>
                  </a:lnTo>
                  <a:lnTo>
                    <a:pt x="860" y="280"/>
                  </a:lnTo>
                  <a:lnTo>
                    <a:pt x="895" y="283"/>
                  </a:lnTo>
                  <a:lnTo>
                    <a:pt x="929" y="288"/>
                  </a:lnTo>
                  <a:lnTo>
                    <a:pt x="960" y="291"/>
                  </a:lnTo>
                  <a:lnTo>
                    <a:pt x="985" y="292"/>
                  </a:lnTo>
                  <a:lnTo>
                    <a:pt x="1009" y="292"/>
                  </a:lnTo>
                  <a:lnTo>
                    <a:pt x="1033" y="293"/>
                  </a:lnTo>
                  <a:lnTo>
                    <a:pt x="1050" y="298"/>
                  </a:lnTo>
                  <a:lnTo>
                    <a:pt x="1066" y="303"/>
                  </a:lnTo>
                  <a:lnTo>
                    <a:pt x="1084" y="308"/>
                  </a:lnTo>
                  <a:lnTo>
                    <a:pt x="1099" y="310"/>
                  </a:lnTo>
                  <a:lnTo>
                    <a:pt x="1114" y="310"/>
                  </a:lnTo>
                  <a:lnTo>
                    <a:pt x="1128" y="312"/>
                  </a:lnTo>
                  <a:lnTo>
                    <a:pt x="1170" y="324"/>
                  </a:lnTo>
                  <a:lnTo>
                    <a:pt x="1212" y="337"/>
                  </a:lnTo>
                  <a:lnTo>
                    <a:pt x="1253" y="352"/>
                  </a:lnTo>
                  <a:lnTo>
                    <a:pt x="1294" y="364"/>
                  </a:lnTo>
                  <a:lnTo>
                    <a:pt x="1314" y="375"/>
                  </a:lnTo>
                  <a:lnTo>
                    <a:pt x="1331" y="383"/>
                  </a:lnTo>
                  <a:lnTo>
                    <a:pt x="1347" y="391"/>
                  </a:lnTo>
                  <a:lnTo>
                    <a:pt x="1363" y="399"/>
                  </a:lnTo>
                  <a:lnTo>
                    <a:pt x="1380" y="407"/>
                  </a:lnTo>
                  <a:lnTo>
                    <a:pt x="1400" y="417"/>
                  </a:lnTo>
                  <a:lnTo>
                    <a:pt x="1410" y="423"/>
                  </a:lnTo>
                  <a:lnTo>
                    <a:pt x="1420" y="428"/>
                  </a:lnTo>
                  <a:lnTo>
                    <a:pt x="1429" y="432"/>
                  </a:lnTo>
                  <a:lnTo>
                    <a:pt x="1438" y="432"/>
                  </a:lnTo>
                  <a:lnTo>
                    <a:pt x="1445" y="428"/>
                  </a:lnTo>
                  <a:lnTo>
                    <a:pt x="1451" y="421"/>
                  </a:lnTo>
                  <a:lnTo>
                    <a:pt x="1457" y="412"/>
                  </a:lnTo>
                  <a:lnTo>
                    <a:pt x="1464" y="401"/>
                  </a:lnTo>
                  <a:lnTo>
                    <a:pt x="1503" y="347"/>
                  </a:lnTo>
                  <a:lnTo>
                    <a:pt x="1545" y="296"/>
                  </a:lnTo>
                  <a:lnTo>
                    <a:pt x="1590" y="248"/>
                  </a:lnTo>
                  <a:lnTo>
                    <a:pt x="1639" y="204"/>
                  </a:lnTo>
                  <a:lnTo>
                    <a:pt x="1690" y="163"/>
                  </a:lnTo>
                  <a:lnTo>
                    <a:pt x="1745" y="127"/>
                  </a:lnTo>
                  <a:lnTo>
                    <a:pt x="1803" y="93"/>
                  </a:lnTo>
                  <a:lnTo>
                    <a:pt x="1865" y="63"/>
                  </a:lnTo>
                  <a:lnTo>
                    <a:pt x="1891" y="52"/>
                  </a:lnTo>
                  <a:lnTo>
                    <a:pt x="1919" y="41"/>
                  </a:lnTo>
                  <a:lnTo>
                    <a:pt x="1945" y="32"/>
                  </a:lnTo>
                  <a:lnTo>
                    <a:pt x="1954" y="30"/>
                  </a:lnTo>
                  <a:lnTo>
                    <a:pt x="1963" y="29"/>
                  </a:lnTo>
                  <a:lnTo>
                    <a:pt x="1973" y="27"/>
                  </a:lnTo>
                  <a:lnTo>
                    <a:pt x="1984" y="23"/>
                  </a:lnTo>
                  <a:lnTo>
                    <a:pt x="1996" y="17"/>
                  </a:lnTo>
                  <a:lnTo>
                    <a:pt x="2007" y="13"/>
                  </a:lnTo>
                  <a:lnTo>
                    <a:pt x="2036" y="6"/>
                  </a:lnTo>
                  <a:lnTo>
                    <a:pt x="2069" y="3"/>
                  </a:lnTo>
                  <a:lnTo>
                    <a:pt x="2105" y="1"/>
                  </a:lnTo>
                  <a:lnTo>
                    <a:pt x="2143" y="0"/>
                  </a:lnTo>
                  <a:close/>
                </a:path>
              </a:pathLst>
            </a:custGeom>
            <a:solidFill>
              <a:schemeClr val="accent1">
                <a:alpha val="20000"/>
              </a:schemeClr>
            </a:solidFill>
            <a:ln w="0">
              <a:noFill/>
              <a:round/>
              <a:headEnd/>
              <a:tailEnd/>
            </a:ln>
          </p:spPr>
          <p:txBody>
            <a:bodyPr/>
            <a:lstStyle/>
            <a:p>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441" y="1600200"/>
            <a:ext cx="5383398"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5986" y="1600200"/>
            <a:ext cx="5383398" cy="4495800"/>
          </a:xfrm>
        </p:spPr>
        <p:txBody>
          <a:bodyPr>
            <a:normAutofit/>
          </a:bodyPr>
          <a:lstStyle/>
          <a:p>
            <a:pPr lvl="0"/>
            <a:endParaRPr lang="en-US" noProof="0" dirty="0" smtClean="0"/>
          </a:p>
        </p:txBody>
      </p:sp>
      <p:sp>
        <p:nvSpPr>
          <p:cNvPr id="5" name="Rectangle 4"/>
          <p:cNvSpPr>
            <a:spLocks noGrp="1" noChangeArrowheads="1"/>
          </p:cNvSpPr>
          <p:nvPr>
            <p:ph type="dt" sz="half" idx="10"/>
          </p:nvPr>
        </p:nvSpPr>
        <p:spPr>
          <a:xfrm>
            <a:off x="609441" y="6248400"/>
            <a:ext cx="2844059" cy="457200"/>
          </a:xfrm>
        </p:spPr>
        <p:txBody>
          <a:bodyPr/>
          <a:lstStyle>
            <a:lvl1pPr>
              <a:defRPr/>
            </a:lvl1pPr>
          </a:lstStyle>
          <a:p>
            <a:pPr>
              <a:defRPr/>
            </a:pPr>
            <a:fld id="{137DD3CC-67E4-469F-89AB-E1109281D462}" type="datetime1">
              <a:rPr lang="en-US"/>
              <a:pPr>
                <a:defRPr/>
              </a:pPr>
              <a:t>5/27/2015</a:t>
            </a:fld>
            <a:endParaRPr lang="en-US" dirty="0"/>
          </a:p>
        </p:txBody>
      </p:sp>
      <p:sp>
        <p:nvSpPr>
          <p:cNvPr id="6" name="Rectangle 8"/>
          <p:cNvSpPr>
            <a:spLocks noGrp="1" noChangeArrowheads="1"/>
          </p:cNvSpPr>
          <p:nvPr>
            <p:ph type="ftr" sz="quarter" idx="11"/>
          </p:nvPr>
        </p:nvSpPr>
        <p:spPr>
          <a:xfrm>
            <a:off x="4164515" y="6248400"/>
            <a:ext cx="3859795" cy="457200"/>
          </a:xfrm>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xfrm>
            <a:off x="8735325" y="6248400"/>
            <a:ext cx="2844059" cy="457200"/>
          </a:xfrm>
        </p:spPr>
        <p:txBody>
          <a:bodyPr/>
          <a:lstStyle>
            <a:lvl1pPr>
              <a:defRPr/>
            </a:lvl1pPr>
          </a:lstStyle>
          <a:p>
            <a:pPr>
              <a:defRPr/>
            </a:pPr>
            <a:fld id="{1A6EE6B9-D0D7-4EF2-A5E8-AB9A2B317AF7}" type="slidenum">
              <a:rPr lang="en-US"/>
              <a:pPr>
                <a:defRPr/>
              </a:pPr>
              <a:t>‹#›</a:t>
            </a:fld>
            <a:endParaRPr lang="en-US" dirty="0"/>
          </a:p>
        </p:txBody>
      </p:sp>
    </p:spTree>
  </p:cSld>
  <p:clrMapOvr>
    <a:masterClrMapping/>
  </p:clrMapOvr>
  <p:transition advTm="8056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pPr/>
              <a:t>5/27/2015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693B167E-EA96-4147-81DE-549160052C22}" type="slidenum">
              <a:rPr/>
              <a:p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466975-C014-42E5-BFA6-B8D5FDD3B81F}" type="datetimeFigureOut">
              <a:rPr lang="en-US"/>
              <a:pPr/>
              <a:t>5/27/2015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693B167E-EA96-4147-81DE-549160052C22}" type="slidenum">
              <a:rPr/>
              <a:pPr/>
              <a:t>‹#›</a:t>
            </a:fld>
            <a:endParaRPr dirty="0"/>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dirty="0"/>
          </a:p>
        </p:txBody>
      </p:sp>
      <p:grpSp>
        <p:nvGrpSpPr>
          <p:cNvPr id="10" name="Group 12"/>
          <p:cNvGrpSpPr>
            <a:grpSpLocks noChangeAspect="1"/>
          </p:cNvGrpSpPr>
          <p:nvPr userDrawn="1"/>
        </p:nvGrpSpPr>
        <p:grpSpPr bwMode="auto">
          <a:xfrm rot="20908613">
            <a:off x="10555086" y="5004062"/>
            <a:ext cx="1476438" cy="1723841"/>
            <a:chOff x="2736" y="960"/>
            <a:chExt cx="2878" cy="3360"/>
          </a:xfrm>
        </p:grpSpPr>
        <p:sp>
          <p:nvSpPr>
            <p:cNvPr id="11" name="AutoShape 11"/>
            <p:cNvSpPr>
              <a:spLocks noChangeAspect="1" noChangeArrowheads="1" noTextEdit="1"/>
            </p:cNvSpPr>
            <p:nvPr/>
          </p:nvSpPr>
          <p:spPr bwMode="auto">
            <a:xfrm>
              <a:off x="2736" y="960"/>
              <a:ext cx="2878" cy="3360"/>
            </a:xfrm>
            <a:prstGeom prst="rect">
              <a:avLst/>
            </a:prstGeom>
            <a:noFill/>
            <a:ln w="9525">
              <a:noFill/>
              <a:miter lim="800000"/>
              <a:headEnd/>
              <a:tailEnd/>
            </a:ln>
          </p:spPr>
          <p:txBody>
            <a:bodyPr/>
            <a:lstStyle/>
            <a:p>
              <a:endParaRPr lang="en-US" dirty="0"/>
            </a:p>
          </p:txBody>
        </p:sp>
        <p:sp>
          <p:nvSpPr>
            <p:cNvPr id="12" name="Rectangle 11"/>
            <p:cNvSpPr>
              <a:spLocks noChangeArrowheads="1"/>
            </p:cNvSpPr>
            <p:nvPr/>
          </p:nvSpPr>
          <p:spPr bwMode="auto">
            <a:xfrm>
              <a:off x="2736" y="960"/>
              <a:ext cx="2878" cy="3360"/>
            </a:xfrm>
            <a:prstGeom prst="rect">
              <a:avLst/>
            </a:prstGeom>
            <a:noFill/>
            <a:ln w="0">
              <a:noFill/>
              <a:miter lim="800000"/>
              <a:headEnd/>
              <a:tailEnd/>
            </a:ln>
          </p:spPr>
          <p:txBody>
            <a:bodyPr/>
            <a:lstStyle/>
            <a:p>
              <a:endParaRPr lang="en-US" dirty="0"/>
            </a:p>
          </p:txBody>
        </p:sp>
        <p:sp>
          <p:nvSpPr>
            <p:cNvPr id="13" name="Freeform 14"/>
            <p:cNvSpPr>
              <a:spLocks/>
            </p:cNvSpPr>
            <p:nvPr/>
          </p:nvSpPr>
          <p:spPr bwMode="auto">
            <a:xfrm>
              <a:off x="3852" y="963"/>
              <a:ext cx="745" cy="917"/>
            </a:xfrm>
            <a:custGeom>
              <a:avLst/>
              <a:gdLst>
                <a:gd name="T0" fmla="*/ 526 w 745"/>
                <a:gd name="T1" fmla="*/ 0 h 917"/>
                <a:gd name="T2" fmla="*/ 582 w 745"/>
                <a:gd name="T3" fmla="*/ 8 h 917"/>
                <a:gd name="T4" fmla="*/ 629 w 745"/>
                <a:gd name="T5" fmla="*/ 35 h 917"/>
                <a:gd name="T6" fmla="*/ 670 w 745"/>
                <a:gd name="T7" fmla="*/ 75 h 917"/>
                <a:gd name="T8" fmla="*/ 704 w 745"/>
                <a:gd name="T9" fmla="*/ 122 h 917"/>
                <a:gd name="T10" fmla="*/ 728 w 745"/>
                <a:gd name="T11" fmla="*/ 179 h 917"/>
                <a:gd name="T12" fmla="*/ 743 w 745"/>
                <a:gd name="T13" fmla="*/ 253 h 917"/>
                <a:gd name="T14" fmla="*/ 745 w 745"/>
                <a:gd name="T15" fmla="*/ 330 h 917"/>
                <a:gd name="T16" fmla="*/ 736 w 745"/>
                <a:gd name="T17" fmla="*/ 407 h 917"/>
                <a:gd name="T18" fmla="*/ 719 w 745"/>
                <a:gd name="T19" fmla="*/ 478 h 917"/>
                <a:gd name="T20" fmla="*/ 682 w 745"/>
                <a:gd name="T21" fmla="*/ 565 h 917"/>
                <a:gd name="T22" fmla="*/ 636 w 745"/>
                <a:gd name="T23" fmla="*/ 650 h 917"/>
                <a:gd name="T24" fmla="*/ 581 w 745"/>
                <a:gd name="T25" fmla="*/ 731 h 917"/>
                <a:gd name="T26" fmla="*/ 518 w 745"/>
                <a:gd name="T27" fmla="*/ 800 h 917"/>
                <a:gd name="T28" fmla="*/ 440 w 745"/>
                <a:gd name="T29" fmla="*/ 858 h 917"/>
                <a:gd name="T30" fmla="*/ 385 w 745"/>
                <a:gd name="T31" fmla="*/ 886 h 917"/>
                <a:gd name="T32" fmla="*/ 318 w 745"/>
                <a:gd name="T33" fmla="*/ 909 h 917"/>
                <a:gd name="T34" fmla="*/ 245 w 745"/>
                <a:gd name="T35" fmla="*/ 917 h 917"/>
                <a:gd name="T36" fmla="*/ 169 w 745"/>
                <a:gd name="T37" fmla="*/ 904 h 917"/>
                <a:gd name="T38" fmla="*/ 115 w 745"/>
                <a:gd name="T39" fmla="*/ 872 h 917"/>
                <a:gd name="T40" fmla="*/ 73 w 745"/>
                <a:gd name="T41" fmla="*/ 832 h 917"/>
                <a:gd name="T42" fmla="*/ 49 w 745"/>
                <a:gd name="T43" fmla="*/ 787 h 917"/>
                <a:gd name="T44" fmla="*/ 33 w 745"/>
                <a:gd name="T45" fmla="*/ 738 h 917"/>
                <a:gd name="T46" fmla="*/ 20 w 745"/>
                <a:gd name="T47" fmla="*/ 699 h 917"/>
                <a:gd name="T48" fmla="*/ 7 w 745"/>
                <a:gd name="T49" fmla="*/ 671 h 917"/>
                <a:gd name="T50" fmla="*/ 0 w 745"/>
                <a:gd name="T51" fmla="*/ 615 h 917"/>
                <a:gd name="T52" fmla="*/ 5 w 745"/>
                <a:gd name="T53" fmla="*/ 531 h 917"/>
                <a:gd name="T54" fmla="*/ 22 w 745"/>
                <a:gd name="T55" fmla="*/ 448 h 917"/>
                <a:gd name="T56" fmla="*/ 49 w 745"/>
                <a:gd name="T57" fmla="*/ 364 h 917"/>
                <a:gd name="T58" fmla="*/ 98 w 745"/>
                <a:gd name="T59" fmla="*/ 271 h 917"/>
                <a:gd name="T60" fmla="*/ 157 w 745"/>
                <a:gd name="T61" fmla="*/ 184 h 917"/>
                <a:gd name="T62" fmla="*/ 212 w 745"/>
                <a:gd name="T63" fmla="*/ 122 h 917"/>
                <a:gd name="T64" fmla="*/ 269 w 745"/>
                <a:gd name="T65" fmla="*/ 75 h 917"/>
                <a:gd name="T66" fmla="*/ 350 w 745"/>
                <a:gd name="T67" fmla="*/ 23 h 917"/>
                <a:gd name="T68" fmla="*/ 413 w 745"/>
                <a:gd name="T69" fmla="*/ 2 h 917"/>
                <a:gd name="T70" fmla="*/ 440 w 745"/>
                <a:gd name="T71" fmla="*/ 0 h 9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5"/>
                <a:gd name="T109" fmla="*/ 0 h 917"/>
                <a:gd name="T110" fmla="*/ 745 w 745"/>
                <a:gd name="T111" fmla="*/ 917 h 9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5" h="917">
                  <a:moveTo>
                    <a:pt x="440" y="0"/>
                  </a:moveTo>
                  <a:lnTo>
                    <a:pt x="526" y="0"/>
                  </a:lnTo>
                  <a:lnTo>
                    <a:pt x="556" y="3"/>
                  </a:lnTo>
                  <a:lnTo>
                    <a:pt x="582" y="8"/>
                  </a:lnTo>
                  <a:lnTo>
                    <a:pt x="606" y="19"/>
                  </a:lnTo>
                  <a:lnTo>
                    <a:pt x="629" y="35"/>
                  </a:lnTo>
                  <a:lnTo>
                    <a:pt x="650" y="53"/>
                  </a:lnTo>
                  <a:lnTo>
                    <a:pt x="670" y="75"/>
                  </a:lnTo>
                  <a:lnTo>
                    <a:pt x="689" y="99"/>
                  </a:lnTo>
                  <a:lnTo>
                    <a:pt x="704" y="122"/>
                  </a:lnTo>
                  <a:lnTo>
                    <a:pt x="716" y="146"/>
                  </a:lnTo>
                  <a:lnTo>
                    <a:pt x="728" y="179"/>
                  </a:lnTo>
                  <a:lnTo>
                    <a:pt x="737" y="215"/>
                  </a:lnTo>
                  <a:lnTo>
                    <a:pt x="743" y="253"/>
                  </a:lnTo>
                  <a:lnTo>
                    <a:pt x="745" y="291"/>
                  </a:lnTo>
                  <a:lnTo>
                    <a:pt x="745" y="330"/>
                  </a:lnTo>
                  <a:lnTo>
                    <a:pt x="742" y="370"/>
                  </a:lnTo>
                  <a:lnTo>
                    <a:pt x="736" y="407"/>
                  </a:lnTo>
                  <a:lnTo>
                    <a:pt x="728" y="444"/>
                  </a:lnTo>
                  <a:lnTo>
                    <a:pt x="719" y="478"/>
                  </a:lnTo>
                  <a:lnTo>
                    <a:pt x="703" y="522"/>
                  </a:lnTo>
                  <a:lnTo>
                    <a:pt x="682" y="565"/>
                  </a:lnTo>
                  <a:lnTo>
                    <a:pt x="659" y="609"/>
                  </a:lnTo>
                  <a:lnTo>
                    <a:pt x="636" y="650"/>
                  </a:lnTo>
                  <a:lnTo>
                    <a:pt x="609" y="693"/>
                  </a:lnTo>
                  <a:lnTo>
                    <a:pt x="581" y="731"/>
                  </a:lnTo>
                  <a:lnTo>
                    <a:pt x="550" y="767"/>
                  </a:lnTo>
                  <a:lnTo>
                    <a:pt x="518" y="800"/>
                  </a:lnTo>
                  <a:lnTo>
                    <a:pt x="481" y="830"/>
                  </a:lnTo>
                  <a:lnTo>
                    <a:pt x="440" y="858"/>
                  </a:lnTo>
                  <a:lnTo>
                    <a:pt x="415" y="872"/>
                  </a:lnTo>
                  <a:lnTo>
                    <a:pt x="385" y="886"/>
                  </a:lnTo>
                  <a:lnTo>
                    <a:pt x="353" y="898"/>
                  </a:lnTo>
                  <a:lnTo>
                    <a:pt x="318" y="909"/>
                  </a:lnTo>
                  <a:lnTo>
                    <a:pt x="282" y="915"/>
                  </a:lnTo>
                  <a:lnTo>
                    <a:pt x="245" y="917"/>
                  </a:lnTo>
                  <a:lnTo>
                    <a:pt x="207" y="914"/>
                  </a:lnTo>
                  <a:lnTo>
                    <a:pt x="169" y="904"/>
                  </a:lnTo>
                  <a:lnTo>
                    <a:pt x="140" y="888"/>
                  </a:lnTo>
                  <a:lnTo>
                    <a:pt x="115" y="872"/>
                  </a:lnTo>
                  <a:lnTo>
                    <a:pt x="93" y="854"/>
                  </a:lnTo>
                  <a:lnTo>
                    <a:pt x="73" y="832"/>
                  </a:lnTo>
                  <a:lnTo>
                    <a:pt x="59" y="811"/>
                  </a:lnTo>
                  <a:lnTo>
                    <a:pt x="49" y="787"/>
                  </a:lnTo>
                  <a:lnTo>
                    <a:pt x="40" y="764"/>
                  </a:lnTo>
                  <a:lnTo>
                    <a:pt x="33" y="738"/>
                  </a:lnTo>
                  <a:lnTo>
                    <a:pt x="25" y="712"/>
                  </a:lnTo>
                  <a:lnTo>
                    <a:pt x="20" y="699"/>
                  </a:lnTo>
                  <a:lnTo>
                    <a:pt x="13" y="685"/>
                  </a:lnTo>
                  <a:lnTo>
                    <a:pt x="7" y="671"/>
                  </a:lnTo>
                  <a:lnTo>
                    <a:pt x="3" y="656"/>
                  </a:lnTo>
                  <a:lnTo>
                    <a:pt x="0" y="615"/>
                  </a:lnTo>
                  <a:lnTo>
                    <a:pt x="1" y="572"/>
                  </a:lnTo>
                  <a:lnTo>
                    <a:pt x="5" y="531"/>
                  </a:lnTo>
                  <a:lnTo>
                    <a:pt x="12" y="489"/>
                  </a:lnTo>
                  <a:lnTo>
                    <a:pt x="22" y="448"/>
                  </a:lnTo>
                  <a:lnTo>
                    <a:pt x="32" y="412"/>
                  </a:lnTo>
                  <a:lnTo>
                    <a:pt x="49" y="364"/>
                  </a:lnTo>
                  <a:lnTo>
                    <a:pt x="71" y="317"/>
                  </a:lnTo>
                  <a:lnTo>
                    <a:pt x="98" y="271"/>
                  </a:lnTo>
                  <a:lnTo>
                    <a:pt x="126" y="227"/>
                  </a:lnTo>
                  <a:lnTo>
                    <a:pt x="157" y="184"/>
                  </a:lnTo>
                  <a:lnTo>
                    <a:pt x="183" y="153"/>
                  </a:lnTo>
                  <a:lnTo>
                    <a:pt x="212" y="122"/>
                  </a:lnTo>
                  <a:lnTo>
                    <a:pt x="245" y="95"/>
                  </a:lnTo>
                  <a:lnTo>
                    <a:pt x="269" y="75"/>
                  </a:lnTo>
                  <a:lnTo>
                    <a:pt x="322" y="39"/>
                  </a:lnTo>
                  <a:lnTo>
                    <a:pt x="350" y="23"/>
                  </a:lnTo>
                  <a:lnTo>
                    <a:pt x="381" y="11"/>
                  </a:lnTo>
                  <a:lnTo>
                    <a:pt x="413" y="2"/>
                  </a:lnTo>
                  <a:lnTo>
                    <a:pt x="425" y="1"/>
                  </a:lnTo>
                  <a:lnTo>
                    <a:pt x="440" y="0"/>
                  </a:lnTo>
                  <a:close/>
                </a:path>
              </a:pathLst>
            </a:custGeom>
            <a:solidFill>
              <a:schemeClr val="accent1">
                <a:alpha val="20000"/>
              </a:schemeClr>
            </a:solidFill>
            <a:ln w="0">
              <a:noFill/>
              <a:round/>
              <a:headEnd/>
              <a:tailEnd/>
            </a:ln>
          </p:spPr>
          <p:txBody>
            <a:bodyPr/>
            <a:lstStyle/>
            <a:p>
              <a:endParaRPr lang="en-US" dirty="0"/>
            </a:p>
          </p:txBody>
        </p:sp>
        <p:sp>
          <p:nvSpPr>
            <p:cNvPr id="15" name="Freeform 15"/>
            <p:cNvSpPr>
              <a:spLocks/>
            </p:cNvSpPr>
            <p:nvPr/>
          </p:nvSpPr>
          <p:spPr bwMode="auto">
            <a:xfrm>
              <a:off x="2736" y="1639"/>
              <a:ext cx="2871" cy="2681"/>
            </a:xfrm>
            <a:custGeom>
              <a:avLst/>
              <a:gdLst>
                <a:gd name="T0" fmla="*/ 2304 w 2871"/>
                <a:gd name="T1" fmla="*/ 29 h 2681"/>
                <a:gd name="T2" fmla="*/ 2484 w 2871"/>
                <a:gd name="T3" fmla="*/ 234 h 2681"/>
                <a:gd name="T4" fmla="*/ 2390 w 2871"/>
                <a:gd name="T5" fmla="*/ 566 h 2681"/>
                <a:gd name="T6" fmla="*/ 1901 w 2871"/>
                <a:gd name="T7" fmla="*/ 1031 h 2681"/>
                <a:gd name="T8" fmla="*/ 1614 w 2871"/>
                <a:gd name="T9" fmla="*/ 1146 h 2681"/>
                <a:gd name="T10" fmla="*/ 1437 w 2871"/>
                <a:gd name="T11" fmla="*/ 1171 h 2681"/>
                <a:gd name="T12" fmla="*/ 1234 w 2871"/>
                <a:gd name="T13" fmla="*/ 1176 h 2681"/>
                <a:gd name="T14" fmla="*/ 1023 w 2871"/>
                <a:gd name="T15" fmla="*/ 1146 h 2681"/>
                <a:gd name="T16" fmla="*/ 890 w 2871"/>
                <a:gd name="T17" fmla="*/ 1144 h 2681"/>
                <a:gd name="T18" fmla="*/ 1017 w 2871"/>
                <a:gd name="T19" fmla="*/ 1210 h 2681"/>
                <a:gd name="T20" fmla="*/ 1164 w 2871"/>
                <a:gd name="T21" fmla="*/ 1250 h 2681"/>
                <a:gd name="T22" fmla="*/ 1053 w 2871"/>
                <a:gd name="T23" fmla="*/ 1307 h 2681"/>
                <a:gd name="T24" fmla="*/ 759 w 2871"/>
                <a:gd name="T25" fmla="*/ 1286 h 2681"/>
                <a:gd name="T26" fmla="*/ 698 w 2871"/>
                <a:gd name="T27" fmla="*/ 1326 h 2681"/>
                <a:gd name="T28" fmla="*/ 915 w 2871"/>
                <a:gd name="T29" fmla="*/ 1342 h 2681"/>
                <a:gd name="T30" fmla="*/ 1020 w 2871"/>
                <a:gd name="T31" fmla="*/ 1403 h 2681"/>
                <a:gd name="T32" fmla="*/ 832 w 2871"/>
                <a:gd name="T33" fmla="*/ 1418 h 2681"/>
                <a:gd name="T34" fmla="*/ 634 w 2871"/>
                <a:gd name="T35" fmla="*/ 1415 h 2681"/>
                <a:gd name="T36" fmla="*/ 743 w 2871"/>
                <a:gd name="T37" fmla="*/ 1460 h 2681"/>
                <a:gd name="T38" fmla="*/ 953 w 2871"/>
                <a:gd name="T39" fmla="*/ 1470 h 2681"/>
                <a:gd name="T40" fmla="*/ 986 w 2871"/>
                <a:gd name="T41" fmla="*/ 1544 h 2681"/>
                <a:gd name="T42" fmla="*/ 739 w 2871"/>
                <a:gd name="T43" fmla="*/ 1546 h 2681"/>
                <a:gd name="T44" fmla="*/ 794 w 2871"/>
                <a:gd name="T45" fmla="*/ 1581 h 2681"/>
                <a:gd name="T46" fmla="*/ 1018 w 2871"/>
                <a:gd name="T47" fmla="*/ 1596 h 2681"/>
                <a:gd name="T48" fmla="*/ 982 w 2871"/>
                <a:gd name="T49" fmla="*/ 1668 h 2681"/>
                <a:gd name="T50" fmla="*/ 783 w 2871"/>
                <a:gd name="T51" fmla="*/ 1693 h 2681"/>
                <a:gd name="T52" fmla="*/ 1025 w 2871"/>
                <a:gd name="T53" fmla="*/ 1711 h 2681"/>
                <a:gd name="T54" fmla="*/ 1345 w 2871"/>
                <a:gd name="T55" fmla="*/ 1684 h 2681"/>
                <a:gd name="T56" fmla="*/ 1562 w 2871"/>
                <a:gd name="T57" fmla="*/ 1641 h 2681"/>
                <a:gd name="T58" fmla="*/ 2123 w 2871"/>
                <a:gd name="T59" fmla="*/ 1290 h 2681"/>
                <a:gd name="T60" fmla="*/ 2353 w 2871"/>
                <a:gd name="T61" fmla="*/ 952 h 2681"/>
                <a:gd name="T62" fmla="*/ 2418 w 2871"/>
                <a:gd name="T63" fmla="*/ 1002 h 2681"/>
                <a:gd name="T64" fmla="*/ 2322 w 2871"/>
                <a:gd name="T65" fmla="*/ 1205 h 2681"/>
                <a:gd name="T66" fmla="*/ 2498 w 2871"/>
                <a:gd name="T67" fmla="*/ 1027 h 2681"/>
                <a:gd name="T68" fmla="*/ 2658 w 2871"/>
                <a:gd name="T69" fmla="*/ 870 h 2681"/>
                <a:gd name="T70" fmla="*/ 2593 w 2871"/>
                <a:gd name="T71" fmla="*/ 1041 h 2681"/>
                <a:gd name="T72" fmla="*/ 2508 w 2871"/>
                <a:gd name="T73" fmla="*/ 1207 h 2681"/>
                <a:gd name="T74" fmla="*/ 2746 w 2871"/>
                <a:gd name="T75" fmla="*/ 904 h 2681"/>
                <a:gd name="T76" fmla="*/ 2820 w 2871"/>
                <a:gd name="T77" fmla="*/ 932 h 2681"/>
                <a:gd name="T78" fmla="*/ 2596 w 2871"/>
                <a:gd name="T79" fmla="*/ 1241 h 2681"/>
                <a:gd name="T80" fmla="*/ 2681 w 2871"/>
                <a:gd name="T81" fmla="*/ 1184 h 2681"/>
                <a:gd name="T82" fmla="*/ 2844 w 2871"/>
                <a:gd name="T83" fmla="*/ 1035 h 2681"/>
                <a:gd name="T84" fmla="*/ 2825 w 2871"/>
                <a:gd name="T85" fmla="*/ 1134 h 2681"/>
                <a:gd name="T86" fmla="*/ 2655 w 2871"/>
                <a:gd name="T87" fmla="*/ 1355 h 2681"/>
                <a:gd name="T88" fmla="*/ 2786 w 2871"/>
                <a:gd name="T89" fmla="*/ 1260 h 2681"/>
                <a:gd name="T90" fmla="*/ 2870 w 2871"/>
                <a:gd name="T91" fmla="*/ 1256 h 2681"/>
                <a:gd name="T92" fmla="*/ 2664 w 2871"/>
                <a:gd name="T93" fmla="*/ 1525 h 2681"/>
                <a:gd name="T94" fmla="*/ 1989 w 2871"/>
                <a:gd name="T95" fmla="*/ 2238 h 2681"/>
                <a:gd name="T96" fmla="*/ 1438 w 2871"/>
                <a:gd name="T97" fmla="*/ 2681 h 2681"/>
                <a:gd name="T98" fmla="*/ 1156 w 2871"/>
                <a:gd name="T99" fmla="*/ 2533 h 2681"/>
                <a:gd name="T100" fmla="*/ 689 w 2871"/>
                <a:gd name="T101" fmla="*/ 2225 h 2681"/>
                <a:gd name="T102" fmla="*/ 190 w 2871"/>
                <a:gd name="T103" fmla="*/ 1688 h 2681"/>
                <a:gd name="T104" fmla="*/ 25 w 2871"/>
                <a:gd name="T105" fmla="*/ 1300 h 2681"/>
                <a:gd name="T106" fmla="*/ 1 w 2871"/>
                <a:gd name="T107" fmla="*/ 1149 h 2681"/>
                <a:gd name="T108" fmla="*/ 21 w 2871"/>
                <a:gd name="T109" fmla="*/ 908 h 2681"/>
                <a:gd name="T110" fmla="*/ 100 w 2871"/>
                <a:gd name="T111" fmla="*/ 692 h 2681"/>
                <a:gd name="T112" fmla="*/ 447 w 2871"/>
                <a:gd name="T113" fmla="*/ 376 h 2681"/>
                <a:gd name="T114" fmla="*/ 787 w 2871"/>
                <a:gd name="T115" fmla="*/ 291 h 2681"/>
                <a:gd name="T116" fmla="*/ 1033 w 2871"/>
                <a:gd name="T117" fmla="*/ 293 h 2681"/>
                <a:gd name="T118" fmla="*/ 1294 w 2871"/>
                <a:gd name="T119" fmla="*/ 364 h 2681"/>
                <a:gd name="T120" fmla="*/ 1438 w 2871"/>
                <a:gd name="T121" fmla="*/ 432 h 2681"/>
                <a:gd name="T122" fmla="*/ 1745 w 2871"/>
                <a:gd name="T123" fmla="*/ 127 h 2681"/>
                <a:gd name="T124" fmla="*/ 1996 w 2871"/>
                <a:gd name="T125" fmla="*/ 17 h 26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71"/>
                <a:gd name="T190" fmla="*/ 0 h 2681"/>
                <a:gd name="T191" fmla="*/ 2871 w 2871"/>
                <a:gd name="T192" fmla="*/ 2681 h 26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71" h="2681">
                  <a:moveTo>
                    <a:pt x="2143" y="0"/>
                  </a:moveTo>
                  <a:lnTo>
                    <a:pt x="2179" y="1"/>
                  </a:lnTo>
                  <a:lnTo>
                    <a:pt x="2201" y="2"/>
                  </a:lnTo>
                  <a:lnTo>
                    <a:pt x="2223" y="4"/>
                  </a:lnTo>
                  <a:lnTo>
                    <a:pt x="2244" y="6"/>
                  </a:lnTo>
                  <a:lnTo>
                    <a:pt x="2263" y="11"/>
                  </a:lnTo>
                  <a:lnTo>
                    <a:pt x="2271" y="15"/>
                  </a:lnTo>
                  <a:lnTo>
                    <a:pt x="2279" y="20"/>
                  </a:lnTo>
                  <a:lnTo>
                    <a:pt x="2288" y="25"/>
                  </a:lnTo>
                  <a:lnTo>
                    <a:pt x="2304" y="29"/>
                  </a:lnTo>
                  <a:lnTo>
                    <a:pt x="2318" y="34"/>
                  </a:lnTo>
                  <a:lnTo>
                    <a:pt x="2346" y="47"/>
                  </a:lnTo>
                  <a:lnTo>
                    <a:pt x="2373" y="63"/>
                  </a:lnTo>
                  <a:lnTo>
                    <a:pt x="2397" y="83"/>
                  </a:lnTo>
                  <a:lnTo>
                    <a:pt x="2420" y="104"/>
                  </a:lnTo>
                  <a:lnTo>
                    <a:pt x="2440" y="130"/>
                  </a:lnTo>
                  <a:lnTo>
                    <a:pt x="2456" y="156"/>
                  </a:lnTo>
                  <a:lnTo>
                    <a:pt x="2468" y="180"/>
                  </a:lnTo>
                  <a:lnTo>
                    <a:pt x="2477" y="206"/>
                  </a:lnTo>
                  <a:lnTo>
                    <a:pt x="2484" y="234"/>
                  </a:lnTo>
                  <a:lnTo>
                    <a:pt x="2488" y="264"/>
                  </a:lnTo>
                  <a:lnTo>
                    <a:pt x="2489" y="298"/>
                  </a:lnTo>
                  <a:lnTo>
                    <a:pt x="2486" y="333"/>
                  </a:lnTo>
                  <a:lnTo>
                    <a:pt x="2482" y="351"/>
                  </a:lnTo>
                  <a:lnTo>
                    <a:pt x="2476" y="370"/>
                  </a:lnTo>
                  <a:lnTo>
                    <a:pt x="2470" y="390"/>
                  </a:lnTo>
                  <a:lnTo>
                    <a:pt x="2462" y="411"/>
                  </a:lnTo>
                  <a:lnTo>
                    <a:pt x="2442" y="466"/>
                  </a:lnTo>
                  <a:lnTo>
                    <a:pt x="2419" y="517"/>
                  </a:lnTo>
                  <a:lnTo>
                    <a:pt x="2390" y="566"/>
                  </a:lnTo>
                  <a:lnTo>
                    <a:pt x="2360" y="612"/>
                  </a:lnTo>
                  <a:lnTo>
                    <a:pt x="2326" y="657"/>
                  </a:lnTo>
                  <a:lnTo>
                    <a:pt x="2291" y="700"/>
                  </a:lnTo>
                  <a:lnTo>
                    <a:pt x="2255" y="741"/>
                  </a:lnTo>
                  <a:lnTo>
                    <a:pt x="2181" y="818"/>
                  </a:lnTo>
                  <a:lnTo>
                    <a:pt x="2132" y="866"/>
                  </a:lnTo>
                  <a:lnTo>
                    <a:pt x="2079" y="912"/>
                  </a:lnTo>
                  <a:lnTo>
                    <a:pt x="2023" y="954"/>
                  </a:lnTo>
                  <a:lnTo>
                    <a:pt x="1963" y="993"/>
                  </a:lnTo>
                  <a:lnTo>
                    <a:pt x="1901" y="1031"/>
                  </a:lnTo>
                  <a:lnTo>
                    <a:pt x="1837" y="1065"/>
                  </a:lnTo>
                  <a:lnTo>
                    <a:pt x="1813" y="1077"/>
                  </a:lnTo>
                  <a:lnTo>
                    <a:pt x="1787" y="1089"/>
                  </a:lnTo>
                  <a:lnTo>
                    <a:pt x="1762" y="1099"/>
                  </a:lnTo>
                  <a:lnTo>
                    <a:pt x="1734" y="1109"/>
                  </a:lnTo>
                  <a:lnTo>
                    <a:pt x="1710" y="1119"/>
                  </a:lnTo>
                  <a:lnTo>
                    <a:pt x="1683" y="1128"/>
                  </a:lnTo>
                  <a:lnTo>
                    <a:pt x="1656" y="1137"/>
                  </a:lnTo>
                  <a:lnTo>
                    <a:pt x="1628" y="1144"/>
                  </a:lnTo>
                  <a:lnTo>
                    <a:pt x="1614" y="1146"/>
                  </a:lnTo>
                  <a:lnTo>
                    <a:pt x="1600" y="1146"/>
                  </a:lnTo>
                  <a:lnTo>
                    <a:pt x="1586" y="1148"/>
                  </a:lnTo>
                  <a:lnTo>
                    <a:pt x="1569" y="1153"/>
                  </a:lnTo>
                  <a:lnTo>
                    <a:pt x="1553" y="1159"/>
                  </a:lnTo>
                  <a:lnTo>
                    <a:pt x="1535" y="1163"/>
                  </a:lnTo>
                  <a:lnTo>
                    <a:pt x="1510" y="1164"/>
                  </a:lnTo>
                  <a:lnTo>
                    <a:pt x="1486" y="1163"/>
                  </a:lnTo>
                  <a:lnTo>
                    <a:pt x="1462" y="1163"/>
                  </a:lnTo>
                  <a:lnTo>
                    <a:pt x="1449" y="1165"/>
                  </a:lnTo>
                  <a:lnTo>
                    <a:pt x="1437" y="1171"/>
                  </a:lnTo>
                  <a:lnTo>
                    <a:pt x="1426" y="1176"/>
                  </a:lnTo>
                  <a:lnTo>
                    <a:pt x="1414" y="1179"/>
                  </a:lnTo>
                  <a:lnTo>
                    <a:pt x="1393" y="1180"/>
                  </a:lnTo>
                  <a:lnTo>
                    <a:pt x="1371" y="1180"/>
                  </a:lnTo>
                  <a:lnTo>
                    <a:pt x="1348" y="1179"/>
                  </a:lnTo>
                  <a:lnTo>
                    <a:pt x="1328" y="1179"/>
                  </a:lnTo>
                  <a:lnTo>
                    <a:pt x="1300" y="1180"/>
                  </a:lnTo>
                  <a:lnTo>
                    <a:pt x="1273" y="1180"/>
                  </a:lnTo>
                  <a:lnTo>
                    <a:pt x="1246" y="1179"/>
                  </a:lnTo>
                  <a:lnTo>
                    <a:pt x="1234" y="1176"/>
                  </a:lnTo>
                  <a:lnTo>
                    <a:pt x="1224" y="1172"/>
                  </a:lnTo>
                  <a:lnTo>
                    <a:pt x="1213" y="1168"/>
                  </a:lnTo>
                  <a:lnTo>
                    <a:pt x="1192" y="1164"/>
                  </a:lnTo>
                  <a:lnTo>
                    <a:pt x="1168" y="1162"/>
                  </a:lnTo>
                  <a:lnTo>
                    <a:pt x="1143" y="1162"/>
                  </a:lnTo>
                  <a:lnTo>
                    <a:pt x="1117" y="1161"/>
                  </a:lnTo>
                  <a:lnTo>
                    <a:pt x="1091" y="1160"/>
                  </a:lnTo>
                  <a:lnTo>
                    <a:pt x="1066" y="1157"/>
                  </a:lnTo>
                  <a:lnTo>
                    <a:pt x="1045" y="1151"/>
                  </a:lnTo>
                  <a:lnTo>
                    <a:pt x="1023" y="1146"/>
                  </a:lnTo>
                  <a:lnTo>
                    <a:pt x="984" y="1146"/>
                  </a:lnTo>
                  <a:lnTo>
                    <a:pt x="977" y="1145"/>
                  </a:lnTo>
                  <a:lnTo>
                    <a:pt x="967" y="1142"/>
                  </a:lnTo>
                  <a:lnTo>
                    <a:pt x="956" y="1139"/>
                  </a:lnTo>
                  <a:lnTo>
                    <a:pt x="932" y="1133"/>
                  </a:lnTo>
                  <a:lnTo>
                    <a:pt x="920" y="1131"/>
                  </a:lnTo>
                  <a:lnTo>
                    <a:pt x="909" y="1131"/>
                  </a:lnTo>
                  <a:lnTo>
                    <a:pt x="900" y="1132"/>
                  </a:lnTo>
                  <a:lnTo>
                    <a:pt x="893" y="1137"/>
                  </a:lnTo>
                  <a:lnTo>
                    <a:pt x="890" y="1144"/>
                  </a:lnTo>
                  <a:lnTo>
                    <a:pt x="891" y="1154"/>
                  </a:lnTo>
                  <a:lnTo>
                    <a:pt x="898" y="1163"/>
                  </a:lnTo>
                  <a:lnTo>
                    <a:pt x="908" y="1172"/>
                  </a:lnTo>
                  <a:lnTo>
                    <a:pt x="923" y="1180"/>
                  </a:lnTo>
                  <a:lnTo>
                    <a:pt x="938" y="1187"/>
                  </a:lnTo>
                  <a:lnTo>
                    <a:pt x="954" y="1193"/>
                  </a:lnTo>
                  <a:lnTo>
                    <a:pt x="970" y="1198"/>
                  </a:lnTo>
                  <a:lnTo>
                    <a:pt x="984" y="1201"/>
                  </a:lnTo>
                  <a:lnTo>
                    <a:pt x="994" y="1204"/>
                  </a:lnTo>
                  <a:lnTo>
                    <a:pt x="1017" y="1210"/>
                  </a:lnTo>
                  <a:lnTo>
                    <a:pt x="1039" y="1215"/>
                  </a:lnTo>
                  <a:lnTo>
                    <a:pt x="1060" y="1222"/>
                  </a:lnTo>
                  <a:lnTo>
                    <a:pt x="1071" y="1224"/>
                  </a:lnTo>
                  <a:lnTo>
                    <a:pt x="1098" y="1226"/>
                  </a:lnTo>
                  <a:lnTo>
                    <a:pt x="1112" y="1228"/>
                  </a:lnTo>
                  <a:lnTo>
                    <a:pt x="1125" y="1230"/>
                  </a:lnTo>
                  <a:lnTo>
                    <a:pt x="1138" y="1233"/>
                  </a:lnTo>
                  <a:lnTo>
                    <a:pt x="1149" y="1237"/>
                  </a:lnTo>
                  <a:lnTo>
                    <a:pt x="1158" y="1243"/>
                  </a:lnTo>
                  <a:lnTo>
                    <a:pt x="1164" y="1250"/>
                  </a:lnTo>
                  <a:lnTo>
                    <a:pt x="1166" y="1260"/>
                  </a:lnTo>
                  <a:lnTo>
                    <a:pt x="1164" y="1269"/>
                  </a:lnTo>
                  <a:lnTo>
                    <a:pt x="1158" y="1279"/>
                  </a:lnTo>
                  <a:lnTo>
                    <a:pt x="1149" y="1288"/>
                  </a:lnTo>
                  <a:lnTo>
                    <a:pt x="1139" y="1295"/>
                  </a:lnTo>
                  <a:lnTo>
                    <a:pt x="1128" y="1301"/>
                  </a:lnTo>
                  <a:lnTo>
                    <a:pt x="1119" y="1305"/>
                  </a:lnTo>
                  <a:lnTo>
                    <a:pt x="1099" y="1308"/>
                  </a:lnTo>
                  <a:lnTo>
                    <a:pt x="1076" y="1308"/>
                  </a:lnTo>
                  <a:lnTo>
                    <a:pt x="1053" y="1307"/>
                  </a:lnTo>
                  <a:lnTo>
                    <a:pt x="1029" y="1304"/>
                  </a:lnTo>
                  <a:lnTo>
                    <a:pt x="1005" y="1302"/>
                  </a:lnTo>
                  <a:lnTo>
                    <a:pt x="984" y="1300"/>
                  </a:lnTo>
                  <a:lnTo>
                    <a:pt x="942" y="1299"/>
                  </a:lnTo>
                  <a:lnTo>
                    <a:pt x="903" y="1298"/>
                  </a:lnTo>
                  <a:lnTo>
                    <a:pt x="869" y="1296"/>
                  </a:lnTo>
                  <a:lnTo>
                    <a:pt x="845" y="1294"/>
                  </a:lnTo>
                  <a:lnTo>
                    <a:pt x="818" y="1291"/>
                  </a:lnTo>
                  <a:lnTo>
                    <a:pt x="788" y="1288"/>
                  </a:lnTo>
                  <a:lnTo>
                    <a:pt x="759" y="1286"/>
                  </a:lnTo>
                  <a:lnTo>
                    <a:pt x="732" y="1286"/>
                  </a:lnTo>
                  <a:lnTo>
                    <a:pt x="721" y="1287"/>
                  </a:lnTo>
                  <a:lnTo>
                    <a:pt x="709" y="1288"/>
                  </a:lnTo>
                  <a:lnTo>
                    <a:pt x="698" y="1292"/>
                  </a:lnTo>
                  <a:lnTo>
                    <a:pt x="689" y="1297"/>
                  </a:lnTo>
                  <a:lnTo>
                    <a:pt x="683" y="1303"/>
                  </a:lnTo>
                  <a:lnTo>
                    <a:pt x="681" y="1311"/>
                  </a:lnTo>
                  <a:lnTo>
                    <a:pt x="683" y="1318"/>
                  </a:lnTo>
                  <a:lnTo>
                    <a:pt x="688" y="1322"/>
                  </a:lnTo>
                  <a:lnTo>
                    <a:pt x="698" y="1326"/>
                  </a:lnTo>
                  <a:lnTo>
                    <a:pt x="708" y="1328"/>
                  </a:lnTo>
                  <a:lnTo>
                    <a:pt x="732" y="1330"/>
                  </a:lnTo>
                  <a:lnTo>
                    <a:pt x="745" y="1332"/>
                  </a:lnTo>
                  <a:lnTo>
                    <a:pt x="782" y="1335"/>
                  </a:lnTo>
                  <a:lnTo>
                    <a:pt x="807" y="1338"/>
                  </a:lnTo>
                  <a:lnTo>
                    <a:pt x="828" y="1340"/>
                  </a:lnTo>
                  <a:lnTo>
                    <a:pt x="845" y="1342"/>
                  </a:lnTo>
                  <a:lnTo>
                    <a:pt x="867" y="1343"/>
                  </a:lnTo>
                  <a:lnTo>
                    <a:pt x="890" y="1343"/>
                  </a:lnTo>
                  <a:lnTo>
                    <a:pt x="915" y="1342"/>
                  </a:lnTo>
                  <a:lnTo>
                    <a:pt x="938" y="1342"/>
                  </a:lnTo>
                  <a:lnTo>
                    <a:pt x="960" y="1343"/>
                  </a:lnTo>
                  <a:lnTo>
                    <a:pt x="981" y="1344"/>
                  </a:lnTo>
                  <a:lnTo>
                    <a:pt x="998" y="1348"/>
                  </a:lnTo>
                  <a:lnTo>
                    <a:pt x="1012" y="1354"/>
                  </a:lnTo>
                  <a:lnTo>
                    <a:pt x="1022" y="1362"/>
                  </a:lnTo>
                  <a:lnTo>
                    <a:pt x="1028" y="1372"/>
                  </a:lnTo>
                  <a:lnTo>
                    <a:pt x="1029" y="1382"/>
                  </a:lnTo>
                  <a:lnTo>
                    <a:pt x="1027" y="1393"/>
                  </a:lnTo>
                  <a:lnTo>
                    <a:pt x="1020" y="1403"/>
                  </a:lnTo>
                  <a:lnTo>
                    <a:pt x="1011" y="1412"/>
                  </a:lnTo>
                  <a:lnTo>
                    <a:pt x="999" y="1418"/>
                  </a:lnTo>
                  <a:lnTo>
                    <a:pt x="984" y="1422"/>
                  </a:lnTo>
                  <a:lnTo>
                    <a:pt x="971" y="1423"/>
                  </a:lnTo>
                  <a:lnTo>
                    <a:pt x="955" y="1422"/>
                  </a:lnTo>
                  <a:lnTo>
                    <a:pt x="939" y="1420"/>
                  </a:lnTo>
                  <a:lnTo>
                    <a:pt x="922" y="1418"/>
                  </a:lnTo>
                  <a:lnTo>
                    <a:pt x="892" y="1418"/>
                  </a:lnTo>
                  <a:lnTo>
                    <a:pt x="862" y="1419"/>
                  </a:lnTo>
                  <a:lnTo>
                    <a:pt x="832" y="1418"/>
                  </a:lnTo>
                  <a:lnTo>
                    <a:pt x="826" y="1417"/>
                  </a:lnTo>
                  <a:lnTo>
                    <a:pt x="819" y="1415"/>
                  </a:lnTo>
                  <a:lnTo>
                    <a:pt x="810" y="1413"/>
                  </a:lnTo>
                  <a:lnTo>
                    <a:pt x="802" y="1412"/>
                  </a:lnTo>
                  <a:lnTo>
                    <a:pt x="785" y="1411"/>
                  </a:lnTo>
                  <a:lnTo>
                    <a:pt x="742" y="1411"/>
                  </a:lnTo>
                  <a:lnTo>
                    <a:pt x="719" y="1412"/>
                  </a:lnTo>
                  <a:lnTo>
                    <a:pt x="662" y="1412"/>
                  </a:lnTo>
                  <a:lnTo>
                    <a:pt x="648" y="1413"/>
                  </a:lnTo>
                  <a:lnTo>
                    <a:pt x="634" y="1415"/>
                  </a:lnTo>
                  <a:lnTo>
                    <a:pt x="624" y="1418"/>
                  </a:lnTo>
                  <a:lnTo>
                    <a:pt x="618" y="1424"/>
                  </a:lnTo>
                  <a:lnTo>
                    <a:pt x="615" y="1433"/>
                  </a:lnTo>
                  <a:lnTo>
                    <a:pt x="617" y="1441"/>
                  </a:lnTo>
                  <a:lnTo>
                    <a:pt x="624" y="1448"/>
                  </a:lnTo>
                  <a:lnTo>
                    <a:pt x="634" y="1453"/>
                  </a:lnTo>
                  <a:lnTo>
                    <a:pt x="649" y="1456"/>
                  </a:lnTo>
                  <a:lnTo>
                    <a:pt x="665" y="1458"/>
                  </a:lnTo>
                  <a:lnTo>
                    <a:pt x="704" y="1460"/>
                  </a:lnTo>
                  <a:lnTo>
                    <a:pt x="743" y="1460"/>
                  </a:lnTo>
                  <a:lnTo>
                    <a:pt x="763" y="1459"/>
                  </a:lnTo>
                  <a:lnTo>
                    <a:pt x="807" y="1459"/>
                  </a:lnTo>
                  <a:lnTo>
                    <a:pt x="817" y="1461"/>
                  </a:lnTo>
                  <a:lnTo>
                    <a:pt x="830" y="1464"/>
                  </a:lnTo>
                  <a:lnTo>
                    <a:pt x="843" y="1466"/>
                  </a:lnTo>
                  <a:lnTo>
                    <a:pt x="860" y="1467"/>
                  </a:lnTo>
                  <a:lnTo>
                    <a:pt x="896" y="1467"/>
                  </a:lnTo>
                  <a:lnTo>
                    <a:pt x="916" y="1468"/>
                  </a:lnTo>
                  <a:lnTo>
                    <a:pt x="935" y="1468"/>
                  </a:lnTo>
                  <a:lnTo>
                    <a:pt x="953" y="1470"/>
                  </a:lnTo>
                  <a:lnTo>
                    <a:pt x="971" y="1473"/>
                  </a:lnTo>
                  <a:lnTo>
                    <a:pt x="986" y="1476"/>
                  </a:lnTo>
                  <a:lnTo>
                    <a:pt x="999" y="1482"/>
                  </a:lnTo>
                  <a:lnTo>
                    <a:pt x="1009" y="1489"/>
                  </a:lnTo>
                  <a:lnTo>
                    <a:pt x="1015" y="1499"/>
                  </a:lnTo>
                  <a:lnTo>
                    <a:pt x="1017" y="1511"/>
                  </a:lnTo>
                  <a:lnTo>
                    <a:pt x="1015" y="1521"/>
                  </a:lnTo>
                  <a:lnTo>
                    <a:pt x="1008" y="1530"/>
                  </a:lnTo>
                  <a:lnTo>
                    <a:pt x="998" y="1538"/>
                  </a:lnTo>
                  <a:lnTo>
                    <a:pt x="986" y="1544"/>
                  </a:lnTo>
                  <a:lnTo>
                    <a:pt x="973" y="1547"/>
                  </a:lnTo>
                  <a:lnTo>
                    <a:pt x="960" y="1549"/>
                  </a:lnTo>
                  <a:lnTo>
                    <a:pt x="929" y="1549"/>
                  </a:lnTo>
                  <a:lnTo>
                    <a:pt x="894" y="1548"/>
                  </a:lnTo>
                  <a:lnTo>
                    <a:pt x="857" y="1547"/>
                  </a:lnTo>
                  <a:lnTo>
                    <a:pt x="806" y="1547"/>
                  </a:lnTo>
                  <a:lnTo>
                    <a:pt x="789" y="1546"/>
                  </a:lnTo>
                  <a:lnTo>
                    <a:pt x="772" y="1546"/>
                  </a:lnTo>
                  <a:lnTo>
                    <a:pt x="756" y="1545"/>
                  </a:lnTo>
                  <a:lnTo>
                    <a:pt x="739" y="1546"/>
                  </a:lnTo>
                  <a:lnTo>
                    <a:pt x="725" y="1547"/>
                  </a:lnTo>
                  <a:lnTo>
                    <a:pt x="713" y="1549"/>
                  </a:lnTo>
                  <a:lnTo>
                    <a:pt x="703" y="1553"/>
                  </a:lnTo>
                  <a:lnTo>
                    <a:pt x="697" y="1559"/>
                  </a:lnTo>
                  <a:lnTo>
                    <a:pt x="696" y="1566"/>
                  </a:lnTo>
                  <a:lnTo>
                    <a:pt x="699" y="1572"/>
                  </a:lnTo>
                  <a:lnTo>
                    <a:pt x="706" y="1577"/>
                  </a:lnTo>
                  <a:lnTo>
                    <a:pt x="716" y="1579"/>
                  </a:lnTo>
                  <a:lnTo>
                    <a:pt x="729" y="1581"/>
                  </a:lnTo>
                  <a:lnTo>
                    <a:pt x="794" y="1581"/>
                  </a:lnTo>
                  <a:lnTo>
                    <a:pt x="825" y="1584"/>
                  </a:lnTo>
                  <a:lnTo>
                    <a:pt x="855" y="1585"/>
                  </a:lnTo>
                  <a:lnTo>
                    <a:pt x="882" y="1586"/>
                  </a:lnTo>
                  <a:lnTo>
                    <a:pt x="907" y="1587"/>
                  </a:lnTo>
                  <a:lnTo>
                    <a:pt x="933" y="1590"/>
                  </a:lnTo>
                  <a:lnTo>
                    <a:pt x="962" y="1592"/>
                  </a:lnTo>
                  <a:lnTo>
                    <a:pt x="978" y="1593"/>
                  </a:lnTo>
                  <a:lnTo>
                    <a:pt x="992" y="1593"/>
                  </a:lnTo>
                  <a:lnTo>
                    <a:pt x="1006" y="1594"/>
                  </a:lnTo>
                  <a:lnTo>
                    <a:pt x="1018" y="1596"/>
                  </a:lnTo>
                  <a:lnTo>
                    <a:pt x="1029" y="1599"/>
                  </a:lnTo>
                  <a:lnTo>
                    <a:pt x="1037" y="1605"/>
                  </a:lnTo>
                  <a:lnTo>
                    <a:pt x="1042" y="1614"/>
                  </a:lnTo>
                  <a:lnTo>
                    <a:pt x="1043" y="1626"/>
                  </a:lnTo>
                  <a:lnTo>
                    <a:pt x="1040" y="1636"/>
                  </a:lnTo>
                  <a:lnTo>
                    <a:pt x="1033" y="1644"/>
                  </a:lnTo>
                  <a:lnTo>
                    <a:pt x="1022" y="1651"/>
                  </a:lnTo>
                  <a:lnTo>
                    <a:pt x="1010" y="1658"/>
                  </a:lnTo>
                  <a:lnTo>
                    <a:pt x="996" y="1664"/>
                  </a:lnTo>
                  <a:lnTo>
                    <a:pt x="982" y="1668"/>
                  </a:lnTo>
                  <a:lnTo>
                    <a:pt x="967" y="1670"/>
                  </a:lnTo>
                  <a:lnTo>
                    <a:pt x="955" y="1672"/>
                  </a:lnTo>
                  <a:lnTo>
                    <a:pt x="936" y="1673"/>
                  </a:lnTo>
                  <a:lnTo>
                    <a:pt x="916" y="1673"/>
                  </a:lnTo>
                  <a:lnTo>
                    <a:pt x="873" y="1671"/>
                  </a:lnTo>
                  <a:lnTo>
                    <a:pt x="851" y="1671"/>
                  </a:lnTo>
                  <a:lnTo>
                    <a:pt x="831" y="1673"/>
                  </a:lnTo>
                  <a:lnTo>
                    <a:pt x="813" y="1676"/>
                  </a:lnTo>
                  <a:lnTo>
                    <a:pt x="796" y="1683"/>
                  </a:lnTo>
                  <a:lnTo>
                    <a:pt x="783" y="1693"/>
                  </a:lnTo>
                  <a:lnTo>
                    <a:pt x="790" y="1701"/>
                  </a:lnTo>
                  <a:lnTo>
                    <a:pt x="799" y="1706"/>
                  </a:lnTo>
                  <a:lnTo>
                    <a:pt x="811" y="1709"/>
                  </a:lnTo>
                  <a:lnTo>
                    <a:pt x="845" y="1709"/>
                  </a:lnTo>
                  <a:lnTo>
                    <a:pt x="888" y="1711"/>
                  </a:lnTo>
                  <a:lnTo>
                    <a:pt x="929" y="1713"/>
                  </a:lnTo>
                  <a:lnTo>
                    <a:pt x="966" y="1716"/>
                  </a:lnTo>
                  <a:lnTo>
                    <a:pt x="987" y="1716"/>
                  </a:lnTo>
                  <a:lnTo>
                    <a:pt x="1006" y="1714"/>
                  </a:lnTo>
                  <a:lnTo>
                    <a:pt x="1025" y="1711"/>
                  </a:lnTo>
                  <a:lnTo>
                    <a:pt x="1043" y="1709"/>
                  </a:lnTo>
                  <a:lnTo>
                    <a:pt x="1088" y="1708"/>
                  </a:lnTo>
                  <a:lnTo>
                    <a:pt x="1131" y="1708"/>
                  </a:lnTo>
                  <a:lnTo>
                    <a:pt x="1175" y="1705"/>
                  </a:lnTo>
                  <a:lnTo>
                    <a:pt x="1217" y="1702"/>
                  </a:lnTo>
                  <a:lnTo>
                    <a:pt x="1259" y="1701"/>
                  </a:lnTo>
                  <a:lnTo>
                    <a:pt x="1300" y="1697"/>
                  </a:lnTo>
                  <a:lnTo>
                    <a:pt x="1314" y="1693"/>
                  </a:lnTo>
                  <a:lnTo>
                    <a:pt x="1329" y="1688"/>
                  </a:lnTo>
                  <a:lnTo>
                    <a:pt x="1345" y="1684"/>
                  </a:lnTo>
                  <a:lnTo>
                    <a:pt x="1363" y="1682"/>
                  </a:lnTo>
                  <a:lnTo>
                    <a:pt x="1381" y="1682"/>
                  </a:lnTo>
                  <a:lnTo>
                    <a:pt x="1398" y="1680"/>
                  </a:lnTo>
                  <a:lnTo>
                    <a:pt x="1412" y="1676"/>
                  </a:lnTo>
                  <a:lnTo>
                    <a:pt x="1426" y="1671"/>
                  </a:lnTo>
                  <a:lnTo>
                    <a:pt x="1441" y="1667"/>
                  </a:lnTo>
                  <a:lnTo>
                    <a:pt x="1473" y="1660"/>
                  </a:lnTo>
                  <a:lnTo>
                    <a:pt x="1504" y="1655"/>
                  </a:lnTo>
                  <a:lnTo>
                    <a:pt x="1535" y="1648"/>
                  </a:lnTo>
                  <a:lnTo>
                    <a:pt x="1562" y="1641"/>
                  </a:lnTo>
                  <a:lnTo>
                    <a:pt x="1617" y="1622"/>
                  </a:lnTo>
                  <a:lnTo>
                    <a:pt x="1674" y="1600"/>
                  </a:lnTo>
                  <a:lnTo>
                    <a:pt x="1730" y="1578"/>
                  </a:lnTo>
                  <a:lnTo>
                    <a:pt x="1783" y="1554"/>
                  </a:lnTo>
                  <a:lnTo>
                    <a:pt x="1832" y="1528"/>
                  </a:lnTo>
                  <a:lnTo>
                    <a:pt x="1898" y="1487"/>
                  </a:lnTo>
                  <a:lnTo>
                    <a:pt x="1960" y="1443"/>
                  </a:lnTo>
                  <a:lnTo>
                    <a:pt x="2018" y="1395"/>
                  </a:lnTo>
                  <a:lnTo>
                    <a:pt x="2072" y="1345"/>
                  </a:lnTo>
                  <a:lnTo>
                    <a:pt x="2123" y="1290"/>
                  </a:lnTo>
                  <a:lnTo>
                    <a:pt x="2171" y="1233"/>
                  </a:lnTo>
                  <a:lnTo>
                    <a:pt x="2216" y="1172"/>
                  </a:lnTo>
                  <a:lnTo>
                    <a:pt x="2258" y="1106"/>
                  </a:lnTo>
                  <a:lnTo>
                    <a:pt x="2299" y="1037"/>
                  </a:lnTo>
                  <a:lnTo>
                    <a:pt x="2307" y="1023"/>
                  </a:lnTo>
                  <a:lnTo>
                    <a:pt x="2316" y="1008"/>
                  </a:lnTo>
                  <a:lnTo>
                    <a:pt x="2326" y="992"/>
                  </a:lnTo>
                  <a:lnTo>
                    <a:pt x="2335" y="977"/>
                  </a:lnTo>
                  <a:lnTo>
                    <a:pt x="2343" y="964"/>
                  </a:lnTo>
                  <a:lnTo>
                    <a:pt x="2353" y="952"/>
                  </a:lnTo>
                  <a:lnTo>
                    <a:pt x="2363" y="941"/>
                  </a:lnTo>
                  <a:lnTo>
                    <a:pt x="2373" y="934"/>
                  </a:lnTo>
                  <a:lnTo>
                    <a:pt x="2384" y="932"/>
                  </a:lnTo>
                  <a:lnTo>
                    <a:pt x="2395" y="934"/>
                  </a:lnTo>
                  <a:lnTo>
                    <a:pt x="2403" y="939"/>
                  </a:lnTo>
                  <a:lnTo>
                    <a:pt x="2411" y="949"/>
                  </a:lnTo>
                  <a:lnTo>
                    <a:pt x="2415" y="960"/>
                  </a:lnTo>
                  <a:lnTo>
                    <a:pt x="2418" y="972"/>
                  </a:lnTo>
                  <a:lnTo>
                    <a:pt x="2419" y="986"/>
                  </a:lnTo>
                  <a:lnTo>
                    <a:pt x="2418" y="1002"/>
                  </a:lnTo>
                  <a:lnTo>
                    <a:pt x="2416" y="1016"/>
                  </a:lnTo>
                  <a:lnTo>
                    <a:pt x="2411" y="1035"/>
                  </a:lnTo>
                  <a:lnTo>
                    <a:pt x="2403" y="1055"/>
                  </a:lnTo>
                  <a:lnTo>
                    <a:pt x="2393" y="1078"/>
                  </a:lnTo>
                  <a:lnTo>
                    <a:pt x="2383" y="1099"/>
                  </a:lnTo>
                  <a:lnTo>
                    <a:pt x="2372" y="1120"/>
                  </a:lnTo>
                  <a:lnTo>
                    <a:pt x="2363" y="1138"/>
                  </a:lnTo>
                  <a:lnTo>
                    <a:pt x="2349" y="1160"/>
                  </a:lnTo>
                  <a:lnTo>
                    <a:pt x="2335" y="1184"/>
                  </a:lnTo>
                  <a:lnTo>
                    <a:pt x="2322" y="1205"/>
                  </a:lnTo>
                  <a:lnTo>
                    <a:pt x="2311" y="1229"/>
                  </a:lnTo>
                  <a:lnTo>
                    <a:pt x="2303" y="1251"/>
                  </a:lnTo>
                  <a:lnTo>
                    <a:pt x="2313" y="1253"/>
                  </a:lnTo>
                  <a:lnTo>
                    <a:pt x="2322" y="1251"/>
                  </a:lnTo>
                  <a:lnTo>
                    <a:pt x="2330" y="1246"/>
                  </a:lnTo>
                  <a:lnTo>
                    <a:pt x="2344" y="1232"/>
                  </a:lnTo>
                  <a:lnTo>
                    <a:pt x="2350" y="1224"/>
                  </a:lnTo>
                  <a:lnTo>
                    <a:pt x="2357" y="1216"/>
                  </a:lnTo>
                  <a:lnTo>
                    <a:pt x="2427" y="1123"/>
                  </a:lnTo>
                  <a:lnTo>
                    <a:pt x="2498" y="1027"/>
                  </a:lnTo>
                  <a:lnTo>
                    <a:pt x="2571" y="929"/>
                  </a:lnTo>
                  <a:lnTo>
                    <a:pt x="2578" y="922"/>
                  </a:lnTo>
                  <a:lnTo>
                    <a:pt x="2585" y="912"/>
                  </a:lnTo>
                  <a:lnTo>
                    <a:pt x="2593" y="902"/>
                  </a:lnTo>
                  <a:lnTo>
                    <a:pt x="2602" y="892"/>
                  </a:lnTo>
                  <a:lnTo>
                    <a:pt x="2613" y="882"/>
                  </a:lnTo>
                  <a:lnTo>
                    <a:pt x="2623" y="874"/>
                  </a:lnTo>
                  <a:lnTo>
                    <a:pt x="2635" y="869"/>
                  </a:lnTo>
                  <a:lnTo>
                    <a:pt x="2647" y="867"/>
                  </a:lnTo>
                  <a:lnTo>
                    <a:pt x="2658" y="870"/>
                  </a:lnTo>
                  <a:lnTo>
                    <a:pt x="2669" y="878"/>
                  </a:lnTo>
                  <a:lnTo>
                    <a:pt x="2673" y="885"/>
                  </a:lnTo>
                  <a:lnTo>
                    <a:pt x="2676" y="897"/>
                  </a:lnTo>
                  <a:lnTo>
                    <a:pt x="2677" y="909"/>
                  </a:lnTo>
                  <a:lnTo>
                    <a:pt x="2675" y="921"/>
                  </a:lnTo>
                  <a:lnTo>
                    <a:pt x="2667" y="940"/>
                  </a:lnTo>
                  <a:lnTo>
                    <a:pt x="2655" y="959"/>
                  </a:lnTo>
                  <a:lnTo>
                    <a:pt x="2640" y="977"/>
                  </a:lnTo>
                  <a:lnTo>
                    <a:pt x="2626" y="994"/>
                  </a:lnTo>
                  <a:lnTo>
                    <a:pt x="2593" y="1041"/>
                  </a:lnTo>
                  <a:lnTo>
                    <a:pt x="2558" y="1087"/>
                  </a:lnTo>
                  <a:lnTo>
                    <a:pt x="2525" y="1135"/>
                  </a:lnTo>
                  <a:lnTo>
                    <a:pt x="2516" y="1147"/>
                  </a:lnTo>
                  <a:lnTo>
                    <a:pt x="2506" y="1158"/>
                  </a:lnTo>
                  <a:lnTo>
                    <a:pt x="2497" y="1171"/>
                  </a:lnTo>
                  <a:lnTo>
                    <a:pt x="2490" y="1184"/>
                  </a:lnTo>
                  <a:lnTo>
                    <a:pt x="2487" y="1198"/>
                  </a:lnTo>
                  <a:lnTo>
                    <a:pt x="2488" y="1212"/>
                  </a:lnTo>
                  <a:lnTo>
                    <a:pt x="2499" y="1211"/>
                  </a:lnTo>
                  <a:lnTo>
                    <a:pt x="2508" y="1207"/>
                  </a:lnTo>
                  <a:lnTo>
                    <a:pt x="2515" y="1200"/>
                  </a:lnTo>
                  <a:lnTo>
                    <a:pt x="2528" y="1184"/>
                  </a:lnTo>
                  <a:lnTo>
                    <a:pt x="2533" y="1176"/>
                  </a:lnTo>
                  <a:lnTo>
                    <a:pt x="2569" y="1131"/>
                  </a:lnTo>
                  <a:lnTo>
                    <a:pt x="2673" y="996"/>
                  </a:lnTo>
                  <a:lnTo>
                    <a:pt x="2710" y="949"/>
                  </a:lnTo>
                  <a:lnTo>
                    <a:pt x="2716" y="940"/>
                  </a:lnTo>
                  <a:lnTo>
                    <a:pt x="2724" y="929"/>
                  </a:lnTo>
                  <a:lnTo>
                    <a:pt x="2734" y="916"/>
                  </a:lnTo>
                  <a:lnTo>
                    <a:pt x="2746" y="904"/>
                  </a:lnTo>
                  <a:lnTo>
                    <a:pt x="2758" y="893"/>
                  </a:lnTo>
                  <a:lnTo>
                    <a:pt x="2770" y="882"/>
                  </a:lnTo>
                  <a:lnTo>
                    <a:pt x="2783" y="877"/>
                  </a:lnTo>
                  <a:lnTo>
                    <a:pt x="2797" y="876"/>
                  </a:lnTo>
                  <a:lnTo>
                    <a:pt x="2807" y="879"/>
                  </a:lnTo>
                  <a:lnTo>
                    <a:pt x="2815" y="886"/>
                  </a:lnTo>
                  <a:lnTo>
                    <a:pt x="2819" y="896"/>
                  </a:lnTo>
                  <a:lnTo>
                    <a:pt x="2822" y="907"/>
                  </a:lnTo>
                  <a:lnTo>
                    <a:pt x="2822" y="919"/>
                  </a:lnTo>
                  <a:lnTo>
                    <a:pt x="2820" y="932"/>
                  </a:lnTo>
                  <a:lnTo>
                    <a:pt x="2814" y="949"/>
                  </a:lnTo>
                  <a:lnTo>
                    <a:pt x="2806" y="962"/>
                  </a:lnTo>
                  <a:lnTo>
                    <a:pt x="2797" y="974"/>
                  </a:lnTo>
                  <a:lnTo>
                    <a:pt x="2788" y="983"/>
                  </a:lnTo>
                  <a:lnTo>
                    <a:pt x="2716" y="1078"/>
                  </a:lnTo>
                  <a:lnTo>
                    <a:pt x="2646" y="1174"/>
                  </a:lnTo>
                  <a:lnTo>
                    <a:pt x="2627" y="1197"/>
                  </a:lnTo>
                  <a:lnTo>
                    <a:pt x="2609" y="1222"/>
                  </a:lnTo>
                  <a:lnTo>
                    <a:pt x="2602" y="1231"/>
                  </a:lnTo>
                  <a:lnTo>
                    <a:pt x="2596" y="1241"/>
                  </a:lnTo>
                  <a:lnTo>
                    <a:pt x="2591" y="1252"/>
                  </a:lnTo>
                  <a:lnTo>
                    <a:pt x="2589" y="1264"/>
                  </a:lnTo>
                  <a:lnTo>
                    <a:pt x="2593" y="1277"/>
                  </a:lnTo>
                  <a:lnTo>
                    <a:pt x="2606" y="1273"/>
                  </a:lnTo>
                  <a:lnTo>
                    <a:pt x="2616" y="1266"/>
                  </a:lnTo>
                  <a:lnTo>
                    <a:pt x="2625" y="1258"/>
                  </a:lnTo>
                  <a:lnTo>
                    <a:pt x="2634" y="1248"/>
                  </a:lnTo>
                  <a:lnTo>
                    <a:pt x="2640" y="1237"/>
                  </a:lnTo>
                  <a:lnTo>
                    <a:pt x="2654" y="1216"/>
                  </a:lnTo>
                  <a:lnTo>
                    <a:pt x="2681" y="1184"/>
                  </a:lnTo>
                  <a:lnTo>
                    <a:pt x="2707" y="1152"/>
                  </a:lnTo>
                  <a:lnTo>
                    <a:pt x="2733" y="1120"/>
                  </a:lnTo>
                  <a:lnTo>
                    <a:pt x="2763" y="1084"/>
                  </a:lnTo>
                  <a:lnTo>
                    <a:pt x="2770" y="1075"/>
                  </a:lnTo>
                  <a:lnTo>
                    <a:pt x="2779" y="1064"/>
                  </a:lnTo>
                  <a:lnTo>
                    <a:pt x="2791" y="1052"/>
                  </a:lnTo>
                  <a:lnTo>
                    <a:pt x="2804" y="1042"/>
                  </a:lnTo>
                  <a:lnTo>
                    <a:pt x="2817" y="1035"/>
                  </a:lnTo>
                  <a:lnTo>
                    <a:pt x="2831" y="1033"/>
                  </a:lnTo>
                  <a:lnTo>
                    <a:pt x="2844" y="1035"/>
                  </a:lnTo>
                  <a:lnTo>
                    <a:pt x="2853" y="1040"/>
                  </a:lnTo>
                  <a:lnTo>
                    <a:pt x="2858" y="1047"/>
                  </a:lnTo>
                  <a:lnTo>
                    <a:pt x="2860" y="1057"/>
                  </a:lnTo>
                  <a:lnTo>
                    <a:pt x="2859" y="1067"/>
                  </a:lnTo>
                  <a:lnTo>
                    <a:pt x="2856" y="1078"/>
                  </a:lnTo>
                  <a:lnTo>
                    <a:pt x="2852" y="1090"/>
                  </a:lnTo>
                  <a:lnTo>
                    <a:pt x="2845" y="1102"/>
                  </a:lnTo>
                  <a:lnTo>
                    <a:pt x="2838" y="1114"/>
                  </a:lnTo>
                  <a:lnTo>
                    <a:pt x="2832" y="1125"/>
                  </a:lnTo>
                  <a:lnTo>
                    <a:pt x="2825" y="1134"/>
                  </a:lnTo>
                  <a:lnTo>
                    <a:pt x="2820" y="1142"/>
                  </a:lnTo>
                  <a:lnTo>
                    <a:pt x="2816" y="1148"/>
                  </a:lnTo>
                  <a:lnTo>
                    <a:pt x="2787" y="1187"/>
                  </a:lnTo>
                  <a:lnTo>
                    <a:pt x="2758" y="1223"/>
                  </a:lnTo>
                  <a:lnTo>
                    <a:pt x="2727" y="1257"/>
                  </a:lnTo>
                  <a:lnTo>
                    <a:pt x="2699" y="1294"/>
                  </a:lnTo>
                  <a:lnTo>
                    <a:pt x="2686" y="1313"/>
                  </a:lnTo>
                  <a:lnTo>
                    <a:pt x="2671" y="1333"/>
                  </a:lnTo>
                  <a:lnTo>
                    <a:pt x="2659" y="1347"/>
                  </a:lnTo>
                  <a:lnTo>
                    <a:pt x="2655" y="1355"/>
                  </a:lnTo>
                  <a:lnTo>
                    <a:pt x="2653" y="1364"/>
                  </a:lnTo>
                  <a:lnTo>
                    <a:pt x="2656" y="1373"/>
                  </a:lnTo>
                  <a:lnTo>
                    <a:pt x="2666" y="1374"/>
                  </a:lnTo>
                  <a:lnTo>
                    <a:pt x="2675" y="1371"/>
                  </a:lnTo>
                  <a:lnTo>
                    <a:pt x="2683" y="1366"/>
                  </a:lnTo>
                  <a:lnTo>
                    <a:pt x="2692" y="1359"/>
                  </a:lnTo>
                  <a:lnTo>
                    <a:pt x="2698" y="1351"/>
                  </a:lnTo>
                  <a:lnTo>
                    <a:pt x="2732" y="1316"/>
                  </a:lnTo>
                  <a:lnTo>
                    <a:pt x="2759" y="1289"/>
                  </a:lnTo>
                  <a:lnTo>
                    <a:pt x="2786" y="1260"/>
                  </a:lnTo>
                  <a:lnTo>
                    <a:pt x="2792" y="1253"/>
                  </a:lnTo>
                  <a:lnTo>
                    <a:pt x="2810" y="1236"/>
                  </a:lnTo>
                  <a:lnTo>
                    <a:pt x="2821" y="1229"/>
                  </a:lnTo>
                  <a:lnTo>
                    <a:pt x="2831" y="1223"/>
                  </a:lnTo>
                  <a:lnTo>
                    <a:pt x="2843" y="1220"/>
                  </a:lnTo>
                  <a:lnTo>
                    <a:pt x="2855" y="1223"/>
                  </a:lnTo>
                  <a:lnTo>
                    <a:pt x="2865" y="1230"/>
                  </a:lnTo>
                  <a:lnTo>
                    <a:pt x="2870" y="1237"/>
                  </a:lnTo>
                  <a:lnTo>
                    <a:pt x="2871" y="1246"/>
                  </a:lnTo>
                  <a:lnTo>
                    <a:pt x="2870" y="1256"/>
                  </a:lnTo>
                  <a:lnTo>
                    <a:pt x="2867" y="1267"/>
                  </a:lnTo>
                  <a:lnTo>
                    <a:pt x="2863" y="1278"/>
                  </a:lnTo>
                  <a:lnTo>
                    <a:pt x="2858" y="1288"/>
                  </a:lnTo>
                  <a:lnTo>
                    <a:pt x="2853" y="1296"/>
                  </a:lnTo>
                  <a:lnTo>
                    <a:pt x="2824" y="1337"/>
                  </a:lnTo>
                  <a:lnTo>
                    <a:pt x="2793" y="1377"/>
                  </a:lnTo>
                  <a:lnTo>
                    <a:pt x="2763" y="1414"/>
                  </a:lnTo>
                  <a:lnTo>
                    <a:pt x="2733" y="1449"/>
                  </a:lnTo>
                  <a:lnTo>
                    <a:pt x="2699" y="1486"/>
                  </a:lnTo>
                  <a:lnTo>
                    <a:pt x="2664" y="1525"/>
                  </a:lnTo>
                  <a:lnTo>
                    <a:pt x="2630" y="1565"/>
                  </a:lnTo>
                  <a:lnTo>
                    <a:pt x="2596" y="1603"/>
                  </a:lnTo>
                  <a:lnTo>
                    <a:pt x="2564" y="1641"/>
                  </a:lnTo>
                  <a:lnTo>
                    <a:pt x="2508" y="1705"/>
                  </a:lnTo>
                  <a:lnTo>
                    <a:pt x="2392" y="1830"/>
                  </a:lnTo>
                  <a:lnTo>
                    <a:pt x="2304" y="1924"/>
                  </a:lnTo>
                  <a:lnTo>
                    <a:pt x="2215" y="2014"/>
                  </a:lnTo>
                  <a:lnTo>
                    <a:pt x="2125" y="2102"/>
                  </a:lnTo>
                  <a:lnTo>
                    <a:pt x="2035" y="2194"/>
                  </a:lnTo>
                  <a:lnTo>
                    <a:pt x="1989" y="2238"/>
                  </a:lnTo>
                  <a:lnTo>
                    <a:pt x="1941" y="2282"/>
                  </a:lnTo>
                  <a:lnTo>
                    <a:pt x="1835" y="2375"/>
                  </a:lnTo>
                  <a:lnTo>
                    <a:pt x="1725" y="2467"/>
                  </a:lnTo>
                  <a:lnTo>
                    <a:pt x="1611" y="2558"/>
                  </a:lnTo>
                  <a:lnTo>
                    <a:pt x="1494" y="2646"/>
                  </a:lnTo>
                  <a:lnTo>
                    <a:pt x="1483" y="2655"/>
                  </a:lnTo>
                  <a:lnTo>
                    <a:pt x="1471" y="2664"/>
                  </a:lnTo>
                  <a:lnTo>
                    <a:pt x="1458" y="2672"/>
                  </a:lnTo>
                  <a:lnTo>
                    <a:pt x="1447" y="2678"/>
                  </a:lnTo>
                  <a:lnTo>
                    <a:pt x="1438" y="2681"/>
                  </a:lnTo>
                  <a:lnTo>
                    <a:pt x="1428" y="2680"/>
                  </a:lnTo>
                  <a:lnTo>
                    <a:pt x="1416" y="2676"/>
                  </a:lnTo>
                  <a:lnTo>
                    <a:pt x="1400" y="2670"/>
                  </a:lnTo>
                  <a:lnTo>
                    <a:pt x="1384" y="2662"/>
                  </a:lnTo>
                  <a:lnTo>
                    <a:pt x="1368" y="2652"/>
                  </a:lnTo>
                  <a:lnTo>
                    <a:pt x="1351" y="2642"/>
                  </a:lnTo>
                  <a:lnTo>
                    <a:pt x="1337" y="2634"/>
                  </a:lnTo>
                  <a:lnTo>
                    <a:pt x="1324" y="2627"/>
                  </a:lnTo>
                  <a:lnTo>
                    <a:pt x="1239" y="2582"/>
                  </a:lnTo>
                  <a:lnTo>
                    <a:pt x="1156" y="2533"/>
                  </a:lnTo>
                  <a:lnTo>
                    <a:pt x="1075" y="2484"/>
                  </a:lnTo>
                  <a:lnTo>
                    <a:pt x="996" y="2437"/>
                  </a:lnTo>
                  <a:lnTo>
                    <a:pt x="961" y="2414"/>
                  </a:lnTo>
                  <a:lnTo>
                    <a:pt x="927" y="2391"/>
                  </a:lnTo>
                  <a:lnTo>
                    <a:pt x="892" y="2368"/>
                  </a:lnTo>
                  <a:lnTo>
                    <a:pt x="856" y="2346"/>
                  </a:lnTo>
                  <a:lnTo>
                    <a:pt x="822" y="2321"/>
                  </a:lnTo>
                  <a:lnTo>
                    <a:pt x="757" y="2273"/>
                  </a:lnTo>
                  <a:lnTo>
                    <a:pt x="723" y="2249"/>
                  </a:lnTo>
                  <a:lnTo>
                    <a:pt x="689" y="2225"/>
                  </a:lnTo>
                  <a:lnTo>
                    <a:pt x="659" y="2198"/>
                  </a:lnTo>
                  <a:lnTo>
                    <a:pt x="628" y="2170"/>
                  </a:lnTo>
                  <a:lnTo>
                    <a:pt x="598" y="2143"/>
                  </a:lnTo>
                  <a:lnTo>
                    <a:pt x="522" y="2077"/>
                  </a:lnTo>
                  <a:lnTo>
                    <a:pt x="452" y="2010"/>
                  </a:lnTo>
                  <a:lnTo>
                    <a:pt x="385" y="1940"/>
                  </a:lnTo>
                  <a:lnTo>
                    <a:pt x="322" y="1866"/>
                  </a:lnTo>
                  <a:lnTo>
                    <a:pt x="260" y="1789"/>
                  </a:lnTo>
                  <a:lnTo>
                    <a:pt x="224" y="1740"/>
                  </a:lnTo>
                  <a:lnTo>
                    <a:pt x="190" y="1688"/>
                  </a:lnTo>
                  <a:lnTo>
                    <a:pt x="158" y="1632"/>
                  </a:lnTo>
                  <a:lnTo>
                    <a:pt x="127" y="1575"/>
                  </a:lnTo>
                  <a:lnTo>
                    <a:pt x="87" y="1487"/>
                  </a:lnTo>
                  <a:lnTo>
                    <a:pt x="67" y="1443"/>
                  </a:lnTo>
                  <a:lnTo>
                    <a:pt x="49" y="1395"/>
                  </a:lnTo>
                  <a:lnTo>
                    <a:pt x="41" y="1360"/>
                  </a:lnTo>
                  <a:lnTo>
                    <a:pt x="36" y="1346"/>
                  </a:lnTo>
                  <a:lnTo>
                    <a:pt x="33" y="1334"/>
                  </a:lnTo>
                  <a:lnTo>
                    <a:pt x="29" y="1318"/>
                  </a:lnTo>
                  <a:lnTo>
                    <a:pt x="25" y="1300"/>
                  </a:lnTo>
                  <a:lnTo>
                    <a:pt x="19" y="1278"/>
                  </a:lnTo>
                  <a:lnTo>
                    <a:pt x="13" y="1256"/>
                  </a:lnTo>
                  <a:lnTo>
                    <a:pt x="8" y="1236"/>
                  </a:lnTo>
                  <a:lnTo>
                    <a:pt x="8" y="1222"/>
                  </a:lnTo>
                  <a:lnTo>
                    <a:pt x="9" y="1207"/>
                  </a:lnTo>
                  <a:lnTo>
                    <a:pt x="8" y="1193"/>
                  </a:lnTo>
                  <a:lnTo>
                    <a:pt x="5" y="1181"/>
                  </a:lnTo>
                  <a:lnTo>
                    <a:pt x="2" y="1170"/>
                  </a:lnTo>
                  <a:lnTo>
                    <a:pt x="0" y="1161"/>
                  </a:lnTo>
                  <a:lnTo>
                    <a:pt x="1" y="1149"/>
                  </a:lnTo>
                  <a:lnTo>
                    <a:pt x="4" y="1136"/>
                  </a:lnTo>
                  <a:lnTo>
                    <a:pt x="6" y="1123"/>
                  </a:lnTo>
                  <a:lnTo>
                    <a:pt x="7" y="1089"/>
                  </a:lnTo>
                  <a:lnTo>
                    <a:pt x="7" y="1053"/>
                  </a:lnTo>
                  <a:lnTo>
                    <a:pt x="6" y="1019"/>
                  </a:lnTo>
                  <a:lnTo>
                    <a:pt x="6" y="985"/>
                  </a:lnTo>
                  <a:lnTo>
                    <a:pt x="8" y="954"/>
                  </a:lnTo>
                  <a:lnTo>
                    <a:pt x="11" y="937"/>
                  </a:lnTo>
                  <a:lnTo>
                    <a:pt x="16" y="922"/>
                  </a:lnTo>
                  <a:lnTo>
                    <a:pt x="21" y="908"/>
                  </a:lnTo>
                  <a:lnTo>
                    <a:pt x="25" y="894"/>
                  </a:lnTo>
                  <a:lnTo>
                    <a:pt x="26" y="880"/>
                  </a:lnTo>
                  <a:lnTo>
                    <a:pt x="26" y="866"/>
                  </a:lnTo>
                  <a:lnTo>
                    <a:pt x="27" y="853"/>
                  </a:lnTo>
                  <a:lnTo>
                    <a:pt x="32" y="844"/>
                  </a:lnTo>
                  <a:lnTo>
                    <a:pt x="38" y="833"/>
                  </a:lnTo>
                  <a:lnTo>
                    <a:pt x="43" y="822"/>
                  </a:lnTo>
                  <a:lnTo>
                    <a:pt x="60" y="777"/>
                  </a:lnTo>
                  <a:lnTo>
                    <a:pt x="78" y="734"/>
                  </a:lnTo>
                  <a:lnTo>
                    <a:pt x="100" y="692"/>
                  </a:lnTo>
                  <a:lnTo>
                    <a:pt x="123" y="652"/>
                  </a:lnTo>
                  <a:lnTo>
                    <a:pt x="149" y="617"/>
                  </a:lnTo>
                  <a:lnTo>
                    <a:pt x="172" y="590"/>
                  </a:lnTo>
                  <a:lnTo>
                    <a:pt x="199" y="564"/>
                  </a:lnTo>
                  <a:lnTo>
                    <a:pt x="226" y="537"/>
                  </a:lnTo>
                  <a:lnTo>
                    <a:pt x="266" y="501"/>
                  </a:lnTo>
                  <a:lnTo>
                    <a:pt x="308" y="467"/>
                  </a:lnTo>
                  <a:lnTo>
                    <a:pt x="351" y="434"/>
                  </a:lnTo>
                  <a:lnTo>
                    <a:pt x="398" y="404"/>
                  </a:lnTo>
                  <a:lnTo>
                    <a:pt x="447" y="376"/>
                  </a:lnTo>
                  <a:lnTo>
                    <a:pt x="499" y="352"/>
                  </a:lnTo>
                  <a:lnTo>
                    <a:pt x="555" y="331"/>
                  </a:lnTo>
                  <a:lnTo>
                    <a:pt x="589" y="322"/>
                  </a:lnTo>
                  <a:lnTo>
                    <a:pt x="622" y="315"/>
                  </a:lnTo>
                  <a:lnTo>
                    <a:pt x="658" y="308"/>
                  </a:lnTo>
                  <a:lnTo>
                    <a:pt x="707" y="293"/>
                  </a:lnTo>
                  <a:lnTo>
                    <a:pt x="728" y="291"/>
                  </a:lnTo>
                  <a:lnTo>
                    <a:pt x="749" y="291"/>
                  </a:lnTo>
                  <a:lnTo>
                    <a:pt x="769" y="292"/>
                  </a:lnTo>
                  <a:lnTo>
                    <a:pt x="787" y="291"/>
                  </a:lnTo>
                  <a:lnTo>
                    <a:pt x="800" y="289"/>
                  </a:lnTo>
                  <a:lnTo>
                    <a:pt x="813" y="284"/>
                  </a:lnTo>
                  <a:lnTo>
                    <a:pt x="824" y="282"/>
                  </a:lnTo>
                  <a:lnTo>
                    <a:pt x="860" y="280"/>
                  </a:lnTo>
                  <a:lnTo>
                    <a:pt x="895" y="283"/>
                  </a:lnTo>
                  <a:lnTo>
                    <a:pt x="929" y="288"/>
                  </a:lnTo>
                  <a:lnTo>
                    <a:pt x="960" y="291"/>
                  </a:lnTo>
                  <a:lnTo>
                    <a:pt x="985" y="292"/>
                  </a:lnTo>
                  <a:lnTo>
                    <a:pt x="1009" y="292"/>
                  </a:lnTo>
                  <a:lnTo>
                    <a:pt x="1033" y="293"/>
                  </a:lnTo>
                  <a:lnTo>
                    <a:pt x="1050" y="298"/>
                  </a:lnTo>
                  <a:lnTo>
                    <a:pt x="1066" y="303"/>
                  </a:lnTo>
                  <a:lnTo>
                    <a:pt x="1084" y="308"/>
                  </a:lnTo>
                  <a:lnTo>
                    <a:pt x="1099" y="310"/>
                  </a:lnTo>
                  <a:lnTo>
                    <a:pt x="1114" y="310"/>
                  </a:lnTo>
                  <a:lnTo>
                    <a:pt x="1128" y="312"/>
                  </a:lnTo>
                  <a:lnTo>
                    <a:pt x="1170" y="324"/>
                  </a:lnTo>
                  <a:lnTo>
                    <a:pt x="1212" y="337"/>
                  </a:lnTo>
                  <a:lnTo>
                    <a:pt x="1253" y="352"/>
                  </a:lnTo>
                  <a:lnTo>
                    <a:pt x="1294" y="364"/>
                  </a:lnTo>
                  <a:lnTo>
                    <a:pt x="1314" y="375"/>
                  </a:lnTo>
                  <a:lnTo>
                    <a:pt x="1331" y="383"/>
                  </a:lnTo>
                  <a:lnTo>
                    <a:pt x="1347" y="391"/>
                  </a:lnTo>
                  <a:lnTo>
                    <a:pt x="1363" y="399"/>
                  </a:lnTo>
                  <a:lnTo>
                    <a:pt x="1380" y="407"/>
                  </a:lnTo>
                  <a:lnTo>
                    <a:pt x="1400" y="417"/>
                  </a:lnTo>
                  <a:lnTo>
                    <a:pt x="1410" y="423"/>
                  </a:lnTo>
                  <a:lnTo>
                    <a:pt x="1420" y="428"/>
                  </a:lnTo>
                  <a:lnTo>
                    <a:pt x="1429" y="432"/>
                  </a:lnTo>
                  <a:lnTo>
                    <a:pt x="1438" y="432"/>
                  </a:lnTo>
                  <a:lnTo>
                    <a:pt x="1445" y="428"/>
                  </a:lnTo>
                  <a:lnTo>
                    <a:pt x="1451" y="421"/>
                  </a:lnTo>
                  <a:lnTo>
                    <a:pt x="1457" y="412"/>
                  </a:lnTo>
                  <a:lnTo>
                    <a:pt x="1464" y="401"/>
                  </a:lnTo>
                  <a:lnTo>
                    <a:pt x="1503" y="347"/>
                  </a:lnTo>
                  <a:lnTo>
                    <a:pt x="1545" y="296"/>
                  </a:lnTo>
                  <a:lnTo>
                    <a:pt x="1590" y="248"/>
                  </a:lnTo>
                  <a:lnTo>
                    <a:pt x="1639" y="204"/>
                  </a:lnTo>
                  <a:lnTo>
                    <a:pt x="1690" y="163"/>
                  </a:lnTo>
                  <a:lnTo>
                    <a:pt x="1745" y="127"/>
                  </a:lnTo>
                  <a:lnTo>
                    <a:pt x="1803" y="93"/>
                  </a:lnTo>
                  <a:lnTo>
                    <a:pt x="1865" y="63"/>
                  </a:lnTo>
                  <a:lnTo>
                    <a:pt x="1891" y="52"/>
                  </a:lnTo>
                  <a:lnTo>
                    <a:pt x="1919" y="41"/>
                  </a:lnTo>
                  <a:lnTo>
                    <a:pt x="1945" y="32"/>
                  </a:lnTo>
                  <a:lnTo>
                    <a:pt x="1954" y="30"/>
                  </a:lnTo>
                  <a:lnTo>
                    <a:pt x="1963" y="29"/>
                  </a:lnTo>
                  <a:lnTo>
                    <a:pt x="1973" y="27"/>
                  </a:lnTo>
                  <a:lnTo>
                    <a:pt x="1984" y="23"/>
                  </a:lnTo>
                  <a:lnTo>
                    <a:pt x="1996" y="17"/>
                  </a:lnTo>
                  <a:lnTo>
                    <a:pt x="2007" y="13"/>
                  </a:lnTo>
                  <a:lnTo>
                    <a:pt x="2036" y="6"/>
                  </a:lnTo>
                  <a:lnTo>
                    <a:pt x="2069" y="3"/>
                  </a:lnTo>
                  <a:lnTo>
                    <a:pt x="2105" y="1"/>
                  </a:lnTo>
                  <a:lnTo>
                    <a:pt x="2143" y="0"/>
                  </a:lnTo>
                  <a:close/>
                </a:path>
              </a:pathLst>
            </a:custGeom>
            <a:solidFill>
              <a:schemeClr val="accent1">
                <a:alpha val="20000"/>
              </a:schemeClr>
            </a:solidFill>
            <a:ln w="0">
              <a:noFill/>
              <a:round/>
              <a:headEnd/>
              <a:tailEnd/>
            </a:ln>
          </p:spPr>
          <p:txBody>
            <a:bodyPr/>
            <a:lstStyle/>
            <a:p>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2466975-C014-42E5-BFA6-B8D5FDD3B81F}" type="datetimeFigureOut">
              <a:rPr lang="en-US"/>
              <a:pPr/>
              <a:t>5/27/2015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693B167E-EA96-4147-81DE-549160052C22}" type="slidenum">
              <a:rPr/>
              <a:p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2466975-C014-42E5-BFA6-B8D5FDD3B81F}" type="datetimeFigureOut">
              <a:rPr lang="en-US"/>
              <a:pPr/>
              <a:t>5/27/2015</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693B167E-EA96-4147-81DE-549160052C22}" type="slidenum">
              <a:rPr/>
              <a:p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2466975-C014-42E5-BFA6-B8D5FDD3B81F}" type="datetimeFigureOut">
              <a:rPr lang="en-US"/>
              <a:pPr/>
              <a:t>5/27/2015</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693B167E-EA96-4147-81DE-549160052C22}" type="slidenum">
              <a:rPr/>
              <a:p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Date Placeholder 1"/>
          <p:cNvSpPr>
            <a:spLocks noGrp="1"/>
          </p:cNvSpPr>
          <p:nvPr>
            <p:ph type="dt" sz="half" idx="10"/>
          </p:nvPr>
        </p:nvSpPr>
        <p:spPr/>
        <p:txBody>
          <a:bodyPr/>
          <a:lstStyle/>
          <a:p>
            <a:fld id="{52466975-C014-42E5-BFA6-B8D5FDD3B81F}" type="datetimeFigureOut">
              <a:rPr lang="en-US"/>
              <a:pPr/>
              <a:t>5/27/2015</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693B167E-EA96-4147-81DE-549160052C22}" type="slidenum">
              <a:rPr/>
              <a:p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a:pPr/>
              <a:t>5/27/2015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693B167E-EA96-4147-81DE-549160052C22}" type="slidenum">
              <a:rPr/>
              <a:pPr/>
              <a:t>‹#›</a:t>
            </a:fld>
            <a:endParaRPr dirty="0"/>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a:pPr/>
              <a:t>5/27/2015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693B167E-EA96-4147-81DE-549160052C22}" type="slidenum">
              <a:rPr/>
              <a:pPr/>
              <a:t>‹#›</a:t>
            </a:fld>
            <a:endParaRPr dirty="0"/>
          </a:p>
        </p:txBody>
      </p:sp>
      <p:sp>
        <p:nvSpPr>
          <p:cNvPr id="3" name="Picture Placeholder 2"/>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smtClean="0"/>
              <a:t>Click to edit Master title style</a:t>
            </a:r>
            <a:endParaRPr/>
          </a:p>
        </p:txBody>
      </p:sp>
      <p:pic>
        <p:nvPicPr>
          <p:cNvPr id="13" name="Picture 12"/>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000">
                <a:solidFill>
                  <a:schemeClr val="tx1"/>
                </a:solidFill>
              </a:defRPr>
            </a:lvl1pPr>
          </a:lstStyle>
          <a:p>
            <a:fld id="{52466975-C014-42E5-BFA6-B8D5FDD3B81F}" type="datetimeFigureOut">
              <a:rPr lang="en-US"/>
              <a:pPr/>
              <a:t>5/27/2015</a:t>
            </a:fld>
            <a:endParaRPr dirty="0"/>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000">
                <a:solidFill>
                  <a:schemeClr val="tx1"/>
                </a:solidFill>
              </a:defRPr>
            </a:lvl1pPr>
          </a:lstStyle>
          <a:p>
            <a:endParaRPr dirty="0"/>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000">
                <a:solidFill>
                  <a:schemeClr val="tx1"/>
                </a:solidFill>
              </a:defRPr>
            </a:lvl1pPr>
          </a:lstStyle>
          <a:p>
            <a:fld id="{693B167E-EA96-4147-81DE-549160052C22}" type="slidenum">
              <a:rPr/>
              <a:pPr/>
              <a:t>‹#›</a:t>
            </a:fld>
            <a:endParaRPr dirty="0"/>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dirty="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 id="21474836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18" descr="newsletter header bar.jpg"/>
          <p:cNvPicPr>
            <a:picLocks noChangeAspect="1"/>
          </p:cNvPicPr>
          <p:nvPr/>
        </p:nvPicPr>
        <p:blipFill>
          <a:blip r:embed="rId3" cstate="print"/>
          <a:srcRect/>
          <a:stretch>
            <a:fillRect/>
          </a:stretch>
        </p:blipFill>
        <p:spPr bwMode="auto">
          <a:xfrm>
            <a:off x="0" y="228600"/>
            <a:ext cx="12192000" cy="1524000"/>
          </a:xfrm>
          <a:prstGeom prst="rect">
            <a:avLst/>
          </a:prstGeom>
          <a:noFill/>
          <a:ln w="9525">
            <a:noFill/>
            <a:miter lim="800000"/>
            <a:headEnd/>
            <a:tailEnd/>
          </a:ln>
        </p:spPr>
      </p:pic>
      <p:pic>
        <p:nvPicPr>
          <p:cNvPr id="6" name="Picture 5" descr="darker MACA Logo copy.png"/>
          <p:cNvPicPr>
            <a:picLocks noChangeAspect="1"/>
          </p:cNvPicPr>
          <p:nvPr/>
        </p:nvPicPr>
        <p:blipFill>
          <a:blip r:embed="rId4" cstate="print"/>
          <a:srcRect/>
          <a:stretch>
            <a:fillRect/>
          </a:stretch>
        </p:blipFill>
        <p:spPr bwMode="auto">
          <a:xfrm>
            <a:off x="1674812" y="2438400"/>
            <a:ext cx="8409781" cy="286868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1612" y="762000"/>
            <a:ext cx="9447213" cy="2590800"/>
          </a:xfrm>
        </p:spPr>
        <p:txBody>
          <a:bodyPr>
            <a:normAutofit/>
          </a:bodyPr>
          <a:lstStyle/>
          <a:p>
            <a:pPr algn="ctr" eaLnBrk="1" fontAlgn="auto" hangingPunct="1">
              <a:spcAft>
                <a:spcPts val="0"/>
              </a:spcAft>
              <a:defRPr/>
            </a:pPr>
            <a:r>
              <a:rPr lang="en-US" dirty="0" smtClean="0">
                <a:solidFill>
                  <a:schemeClr val="bg2">
                    <a:lumMod val="40000"/>
                    <a:lumOff val="60000"/>
                  </a:schemeClr>
                </a:solidFill>
              </a:rPr>
              <a:t>Prioritize your Goals </a:t>
            </a:r>
            <a:endParaRPr lang="en-US" dirty="0">
              <a:solidFill>
                <a:schemeClr val="bg2">
                  <a:lumMod val="40000"/>
                  <a:lumOff val="60000"/>
                </a:schemeClr>
              </a:solidFill>
            </a:endParaRPr>
          </a:p>
        </p:txBody>
      </p:sp>
      <p:sp>
        <p:nvSpPr>
          <p:cNvPr id="5" name="TextBox 4"/>
          <p:cNvSpPr txBox="1"/>
          <p:nvPr/>
        </p:nvSpPr>
        <p:spPr>
          <a:xfrm>
            <a:off x="684212" y="0"/>
            <a:ext cx="2539339" cy="4708525"/>
          </a:xfrm>
          <a:prstGeom prst="rect">
            <a:avLst/>
          </a:prstGeom>
          <a:noFill/>
        </p:spPr>
        <p:txBody>
          <a:bodyPr>
            <a:spAutoFit/>
          </a:bodyPr>
          <a:lstStyle/>
          <a:p>
            <a:pPr>
              <a:defRPr/>
            </a:pPr>
            <a:r>
              <a:rPr lang="en-US" sz="30000" b="1" dirty="0">
                <a:solidFill>
                  <a:srgbClr val="002060"/>
                </a:solidFill>
                <a:latin typeface="Garamond" pitchFamily="18" charset="0"/>
                <a:cs typeface="Times New Roman" pitchFamily="18" charset="0"/>
              </a:rPr>
              <a:t>2</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52400"/>
            <a:ext cx="12188825" cy="762000"/>
          </a:xfrm>
        </p:spPr>
        <p:txBody>
          <a:bodyPr/>
          <a:lstStyle/>
          <a:p>
            <a:pPr algn="ctr" eaLnBrk="1" hangingPunct="1"/>
            <a:r>
              <a:rPr lang="en-US" dirty="0" smtClean="0">
                <a:solidFill>
                  <a:schemeClr val="bg2">
                    <a:lumMod val="40000"/>
                    <a:lumOff val="60000"/>
                  </a:schemeClr>
                </a:solidFill>
              </a:rPr>
              <a:t>Prioritize your Goals</a:t>
            </a:r>
          </a:p>
        </p:txBody>
      </p:sp>
      <p:sp>
        <p:nvSpPr>
          <p:cNvPr id="31747" name="Content Placeholder 5"/>
          <p:cNvSpPr>
            <a:spLocks noGrp="1"/>
          </p:cNvSpPr>
          <p:nvPr>
            <p:ph type="body" idx="1"/>
          </p:nvPr>
        </p:nvSpPr>
        <p:spPr>
          <a:xfrm>
            <a:off x="608012" y="1143000"/>
            <a:ext cx="4953000" cy="2971800"/>
          </a:xfrm>
        </p:spPr>
        <p:txBody>
          <a:bodyPr>
            <a:normAutofit/>
          </a:bodyPr>
          <a:lstStyle/>
          <a:p>
            <a:pPr>
              <a:lnSpc>
                <a:spcPct val="150000"/>
              </a:lnSpc>
              <a:buFont typeface="Wingdings" pitchFamily="2" charset="2"/>
              <a:buChar char="§"/>
            </a:pPr>
            <a:r>
              <a:rPr lang="en-US" sz="3200" dirty="0" smtClean="0">
                <a:solidFill>
                  <a:schemeClr val="bg2">
                    <a:lumMod val="40000"/>
                    <a:lumOff val="60000"/>
                  </a:schemeClr>
                </a:solidFill>
              </a:rPr>
              <a:t>Determine Goals: </a:t>
            </a:r>
          </a:p>
          <a:p>
            <a:pPr lvl="1">
              <a:lnSpc>
                <a:spcPct val="150000"/>
              </a:lnSpc>
              <a:buFont typeface="Wingdings" pitchFamily="2" charset="2"/>
              <a:buChar char="§"/>
            </a:pPr>
            <a:r>
              <a:rPr lang="en-US" sz="2600" dirty="0" smtClean="0">
                <a:solidFill>
                  <a:schemeClr val="bg2">
                    <a:lumMod val="40000"/>
                    <a:lumOff val="60000"/>
                  </a:schemeClr>
                </a:solidFill>
              </a:rPr>
              <a:t>Long</a:t>
            </a:r>
          </a:p>
          <a:p>
            <a:pPr lvl="1">
              <a:lnSpc>
                <a:spcPct val="150000"/>
              </a:lnSpc>
              <a:buFont typeface="Wingdings" pitchFamily="2" charset="2"/>
              <a:buChar char="§"/>
            </a:pPr>
            <a:r>
              <a:rPr lang="en-US" sz="2600" dirty="0" smtClean="0">
                <a:solidFill>
                  <a:schemeClr val="bg2">
                    <a:lumMod val="40000"/>
                    <a:lumOff val="60000"/>
                  </a:schemeClr>
                </a:solidFill>
              </a:rPr>
              <a:t>Intermediate</a:t>
            </a:r>
          </a:p>
          <a:p>
            <a:pPr lvl="1">
              <a:lnSpc>
                <a:spcPct val="150000"/>
              </a:lnSpc>
              <a:buFont typeface="Wingdings" pitchFamily="2" charset="2"/>
              <a:buChar char="§"/>
            </a:pPr>
            <a:r>
              <a:rPr lang="en-US" sz="2600" dirty="0" smtClean="0">
                <a:solidFill>
                  <a:schemeClr val="bg2">
                    <a:lumMod val="40000"/>
                    <a:lumOff val="60000"/>
                  </a:schemeClr>
                </a:solidFill>
              </a:rPr>
              <a:t>Short</a:t>
            </a:r>
          </a:p>
          <a:p>
            <a:endParaRPr lang="en-US" dirty="0" smtClean="0"/>
          </a:p>
          <a:p>
            <a:endParaRPr lang="en-US" dirty="0" smtClean="0"/>
          </a:p>
        </p:txBody>
      </p:sp>
      <p:sp>
        <p:nvSpPr>
          <p:cNvPr id="4" name="Title 1"/>
          <p:cNvSpPr txBox="1">
            <a:spLocks/>
          </p:cNvSpPr>
          <p:nvPr/>
        </p:nvSpPr>
        <p:spPr>
          <a:xfrm>
            <a:off x="0" y="5257800"/>
            <a:ext cx="10590212" cy="9906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00" b="0" i="0" u="none" strike="noStrike" kern="1200" cap="none" spc="0" normalizeH="0" baseline="0" noProof="0" dirty="0" smtClean="0">
                <a:ln>
                  <a:noFill/>
                </a:ln>
                <a:solidFill>
                  <a:srgbClr val="460046"/>
                </a:solidFill>
                <a:effectLst/>
                <a:uLnTx/>
                <a:uFillTx/>
                <a:latin typeface="+mj-lt"/>
                <a:ea typeface="+mj-ea"/>
                <a:cs typeface="+mj-cs"/>
              </a:rPr>
              <a:t>The Missouri Association for Community Action </a:t>
            </a:r>
          </a:p>
        </p:txBody>
      </p:sp>
      <p:pic>
        <p:nvPicPr>
          <p:cNvPr id="25602" name="Picture 2" descr="http://peerlessgolf.ca/wp-content/uploads/2011/08/goal_setting.jpg"/>
          <p:cNvPicPr>
            <a:picLocks noChangeAspect="1" noChangeArrowheads="1"/>
          </p:cNvPicPr>
          <p:nvPr/>
        </p:nvPicPr>
        <p:blipFill>
          <a:blip r:embed="rId3"/>
          <a:srcRect/>
          <a:stretch>
            <a:fillRect/>
          </a:stretch>
        </p:blipFill>
        <p:spPr bwMode="auto">
          <a:xfrm>
            <a:off x="6094412" y="1524000"/>
            <a:ext cx="5057775" cy="2533651"/>
          </a:xfrm>
          <a:prstGeom prst="rect">
            <a:avLst/>
          </a:prstGeom>
          <a:noFill/>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1612" y="457200"/>
            <a:ext cx="9447213" cy="2819400"/>
          </a:xfrm>
        </p:spPr>
        <p:txBody>
          <a:bodyPr>
            <a:normAutofit/>
          </a:bodyPr>
          <a:lstStyle/>
          <a:p>
            <a:pPr algn="ctr" eaLnBrk="1" fontAlgn="auto" hangingPunct="1">
              <a:spcAft>
                <a:spcPts val="0"/>
              </a:spcAft>
              <a:defRPr/>
            </a:pPr>
            <a:r>
              <a:rPr lang="en-US" dirty="0" smtClean="0">
                <a:solidFill>
                  <a:schemeClr val="bg2">
                    <a:lumMod val="40000"/>
                    <a:lumOff val="60000"/>
                  </a:schemeClr>
                </a:solidFill>
              </a:rPr>
              <a:t>Research the Issue </a:t>
            </a:r>
            <a:endParaRPr lang="en-US" dirty="0">
              <a:solidFill>
                <a:schemeClr val="bg2">
                  <a:lumMod val="40000"/>
                  <a:lumOff val="60000"/>
                </a:schemeClr>
              </a:solidFill>
            </a:endParaRPr>
          </a:p>
        </p:txBody>
      </p:sp>
      <p:sp>
        <p:nvSpPr>
          <p:cNvPr id="4" name="TextBox 3"/>
          <p:cNvSpPr txBox="1"/>
          <p:nvPr/>
        </p:nvSpPr>
        <p:spPr>
          <a:xfrm>
            <a:off x="1141412" y="1"/>
            <a:ext cx="2539339" cy="4708981"/>
          </a:xfrm>
          <a:prstGeom prst="rect">
            <a:avLst/>
          </a:prstGeom>
          <a:noFill/>
        </p:spPr>
        <p:txBody>
          <a:bodyPr wrap="square">
            <a:spAutoFit/>
          </a:bodyPr>
          <a:lstStyle/>
          <a:p>
            <a:pPr>
              <a:defRPr/>
            </a:pPr>
            <a:r>
              <a:rPr lang="en-US" sz="30000" b="1" dirty="0">
                <a:solidFill>
                  <a:srgbClr val="002060"/>
                </a:solidFill>
                <a:latin typeface="Garamond" pitchFamily="18" charset="0"/>
                <a:cs typeface="Times New Roman" pitchFamily="18" charset="0"/>
              </a:rPr>
              <a:t>3</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5257800"/>
            <a:ext cx="10590212" cy="990600"/>
          </a:xfrm>
        </p:spPr>
        <p:txBody>
          <a:bodyPr>
            <a:noAutofit/>
          </a:bodyPr>
          <a:lstStyle/>
          <a:p>
            <a:pPr algn="ctr" eaLnBrk="1" hangingPunct="1"/>
            <a:r>
              <a:rPr lang="en-US" sz="4200" dirty="0" smtClean="0">
                <a:solidFill>
                  <a:srgbClr val="460046"/>
                </a:solidFill>
              </a:rPr>
              <a:t>The Missouri Association for Community Action </a:t>
            </a:r>
          </a:p>
        </p:txBody>
      </p:sp>
      <p:sp>
        <p:nvSpPr>
          <p:cNvPr id="11268" name="Text Placeholder 2"/>
          <p:cNvSpPr>
            <a:spLocks noGrp="1"/>
          </p:cNvSpPr>
          <p:nvPr>
            <p:ph type="body" idx="1"/>
          </p:nvPr>
        </p:nvSpPr>
        <p:spPr>
          <a:xfrm>
            <a:off x="455612" y="228600"/>
            <a:ext cx="8229601" cy="685800"/>
          </a:xfrm>
        </p:spPr>
        <p:txBody>
          <a:bodyPr>
            <a:normAutofit/>
          </a:bodyPr>
          <a:lstStyle/>
          <a:p>
            <a:pPr algn="ctr" eaLnBrk="1" hangingPunct="1"/>
            <a:r>
              <a:rPr lang="en-US" sz="4000" b="1" dirty="0" smtClean="0">
                <a:solidFill>
                  <a:schemeClr val="bg2">
                    <a:lumMod val="40000"/>
                    <a:lumOff val="60000"/>
                  </a:schemeClr>
                </a:solidFill>
              </a:rPr>
              <a:t>Research the Issue </a:t>
            </a:r>
          </a:p>
        </p:txBody>
      </p:sp>
      <p:sp>
        <p:nvSpPr>
          <p:cNvPr id="11267" name="Content Placeholder 4"/>
          <p:cNvSpPr>
            <a:spLocks noGrp="1"/>
          </p:cNvSpPr>
          <p:nvPr>
            <p:ph sz="quarter" idx="4294967295"/>
          </p:nvPr>
        </p:nvSpPr>
        <p:spPr>
          <a:xfrm>
            <a:off x="379412" y="838200"/>
            <a:ext cx="10744200" cy="4038600"/>
          </a:xfrm>
        </p:spPr>
        <p:txBody>
          <a:bodyPr anchor="ctr">
            <a:noAutofit/>
          </a:bodyPr>
          <a:lstStyle/>
          <a:p>
            <a:pPr marL="273050" indent="-273050" eaLnBrk="1" hangingPunct="1">
              <a:lnSpc>
                <a:spcPct val="90000"/>
              </a:lnSpc>
              <a:buFont typeface="Wingdings" pitchFamily="2" charset="2"/>
              <a:buChar char="§"/>
            </a:pPr>
            <a:r>
              <a:rPr lang="en-US" sz="3200" b="1" dirty="0" smtClean="0">
                <a:solidFill>
                  <a:schemeClr val="bg2">
                    <a:lumMod val="40000"/>
                    <a:lumOff val="60000"/>
                  </a:schemeClr>
                </a:solidFill>
              </a:rPr>
              <a:t>Facts &amp; Figures  </a:t>
            </a:r>
          </a:p>
          <a:p>
            <a:pPr marL="273050" indent="-273050" eaLnBrk="1" hangingPunct="1">
              <a:lnSpc>
                <a:spcPct val="90000"/>
              </a:lnSpc>
              <a:buFont typeface="Wingdings" pitchFamily="2" charset="2"/>
              <a:buChar char="§"/>
            </a:pPr>
            <a:r>
              <a:rPr lang="en-US" sz="3200" b="1" dirty="0" smtClean="0">
                <a:solidFill>
                  <a:schemeClr val="bg2">
                    <a:lumMod val="40000"/>
                    <a:lumOff val="60000"/>
                  </a:schemeClr>
                </a:solidFill>
              </a:rPr>
              <a:t>Resources &amp; Assets </a:t>
            </a:r>
          </a:p>
          <a:p>
            <a:pPr marL="273050" indent="-273050" eaLnBrk="1" hangingPunct="1">
              <a:lnSpc>
                <a:spcPct val="90000"/>
              </a:lnSpc>
              <a:buFont typeface="Wingdings" pitchFamily="2" charset="2"/>
              <a:buChar char="§"/>
            </a:pPr>
            <a:r>
              <a:rPr lang="en-US" sz="3200" b="1" dirty="0" smtClean="0">
                <a:solidFill>
                  <a:schemeClr val="bg2">
                    <a:lumMod val="40000"/>
                    <a:lumOff val="60000"/>
                  </a:schemeClr>
                </a:solidFill>
              </a:rPr>
              <a:t>Community Support </a:t>
            </a:r>
          </a:p>
          <a:p>
            <a:pPr marL="273050" indent="-273050" eaLnBrk="1" hangingPunct="1">
              <a:lnSpc>
                <a:spcPct val="90000"/>
              </a:lnSpc>
              <a:buFont typeface="Wingdings" pitchFamily="2" charset="2"/>
              <a:buChar char="§"/>
            </a:pPr>
            <a:r>
              <a:rPr lang="en-US" sz="3200" b="1" dirty="0" smtClean="0">
                <a:solidFill>
                  <a:schemeClr val="bg2">
                    <a:lumMod val="40000"/>
                    <a:lumOff val="60000"/>
                  </a:schemeClr>
                </a:solidFill>
              </a:rPr>
              <a:t>Summarize your Research</a:t>
            </a:r>
          </a:p>
          <a:p>
            <a:pPr marL="681355" lvl="1" indent="-273050">
              <a:buFont typeface="Wingdings" pitchFamily="2" charset="2"/>
              <a:buChar char="§"/>
            </a:pPr>
            <a:r>
              <a:rPr lang="en-US" sz="2800" b="1" dirty="0" smtClean="0">
                <a:solidFill>
                  <a:schemeClr val="bg2">
                    <a:lumMod val="40000"/>
                    <a:lumOff val="60000"/>
                  </a:schemeClr>
                </a:solidFill>
              </a:rPr>
              <a:t>Define the Problem</a:t>
            </a:r>
          </a:p>
          <a:p>
            <a:pPr marL="681355" lvl="1" indent="-273050">
              <a:buFont typeface="Wingdings" pitchFamily="2" charset="2"/>
              <a:buChar char="§"/>
            </a:pPr>
            <a:r>
              <a:rPr lang="en-US" sz="2800" b="1" dirty="0" smtClean="0">
                <a:solidFill>
                  <a:schemeClr val="bg2">
                    <a:lumMod val="40000"/>
                    <a:lumOff val="60000"/>
                  </a:schemeClr>
                </a:solidFill>
              </a:rPr>
              <a:t>Define the Solution</a:t>
            </a:r>
          </a:p>
          <a:p>
            <a:pPr marL="681355" lvl="1" indent="-273050">
              <a:buFont typeface="Wingdings" pitchFamily="2" charset="2"/>
              <a:buChar char="§"/>
            </a:pPr>
            <a:r>
              <a:rPr lang="en-US" sz="2800" b="1" dirty="0" smtClean="0">
                <a:solidFill>
                  <a:schemeClr val="bg2">
                    <a:lumMod val="40000"/>
                    <a:lumOff val="60000"/>
                  </a:schemeClr>
                </a:solidFill>
              </a:rPr>
              <a:t>Expected Results </a:t>
            </a:r>
            <a:endParaRPr lang="en-US" sz="2800" dirty="0" smtClean="0">
              <a:solidFill>
                <a:schemeClr val="bg2">
                  <a:lumMod val="40000"/>
                  <a:lumOff val="60000"/>
                </a:schemeClr>
              </a:solidFill>
            </a:endParaRPr>
          </a:p>
        </p:txBody>
      </p:sp>
      <p:graphicFrame>
        <p:nvGraphicFramePr>
          <p:cNvPr id="2050" name="Content Placeholder 3"/>
          <p:cNvGraphicFramePr>
            <a:graphicFrameLocks noChangeAspect="1"/>
          </p:cNvGraphicFramePr>
          <p:nvPr/>
        </p:nvGraphicFramePr>
        <p:xfrm>
          <a:off x="7542212" y="152400"/>
          <a:ext cx="4251325" cy="5502275"/>
        </p:xfrm>
        <a:graphic>
          <a:graphicData uri="http://schemas.openxmlformats.org/presentationml/2006/ole">
            <mc:AlternateContent xmlns:mc="http://schemas.openxmlformats.org/markup-compatibility/2006">
              <mc:Choice xmlns:v="urn:schemas-microsoft-com:vml" Requires="v">
                <p:oleObj spid="_x0000_s2052" name="Acrobat Document" r:id="rId4" imgW="5830114" imgH="7542857" progId="AcroExch.Document.11">
                  <p:embed/>
                </p:oleObj>
              </mc:Choice>
              <mc:Fallback>
                <p:oleObj name="Acrobat Document" r:id="rId4" imgW="5830114" imgH="7542857" progId="AcroExch.Document.11">
                  <p:embed/>
                  <p:pic>
                    <p:nvPicPr>
                      <p:cNvPr id="0" name="Content Placeholder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2212" y="152400"/>
                        <a:ext cx="4251325" cy="550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1612" y="457200"/>
            <a:ext cx="9447213" cy="2819400"/>
          </a:xfrm>
        </p:spPr>
        <p:txBody>
          <a:bodyPr>
            <a:normAutofit/>
          </a:bodyPr>
          <a:lstStyle/>
          <a:p>
            <a:pPr algn="ctr" eaLnBrk="1" fontAlgn="auto" hangingPunct="1">
              <a:spcAft>
                <a:spcPts val="0"/>
              </a:spcAft>
              <a:defRPr/>
            </a:pPr>
            <a:r>
              <a:rPr lang="en-US" dirty="0" smtClean="0">
                <a:solidFill>
                  <a:schemeClr val="bg2">
                    <a:lumMod val="40000"/>
                    <a:lumOff val="60000"/>
                  </a:schemeClr>
                </a:solidFill>
              </a:rPr>
              <a:t>Develop a Strategy</a:t>
            </a:r>
            <a:endParaRPr lang="en-US" dirty="0">
              <a:solidFill>
                <a:schemeClr val="bg2">
                  <a:lumMod val="40000"/>
                  <a:lumOff val="60000"/>
                </a:schemeClr>
              </a:solidFill>
            </a:endParaRPr>
          </a:p>
        </p:txBody>
      </p:sp>
      <p:sp>
        <p:nvSpPr>
          <p:cNvPr id="4" name="TextBox 3"/>
          <p:cNvSpPr txBox="1"/>
          <p:nvPr/>
        </p:nvSpPr>
        <p:spPr>
          <a:xfrm>
            <a:off x="1141412" y="1"/>
            <a:ext cx="2539339" cy="4708981"/>
          </a:xfrm>
          <a:prstGeom prst="rect">
            <a:avLst/>
          </a:prstGeom>
          <a:noFill/>
        </p:spPr>
        <p:txBody>
          <a:bodyPr wrap="square">
            <a:spAutoFit/>
          </a:bodyPr>
          <a:lstStyle/>
          <a:p>
            <a:pPr>
              <a:defRPr/>
            </a:pPr>
            <a:r>
              <a:rPr lang="en-US" sz="30000" b="1" dirty="0">
                <a:solidFill>
                  <a:srgbClr val="002060"/>
                </a:solidFill>
                <a:latin typeface="Garamond" pitchFamily="18" charset="0"/>
                <a:cs typeface="Times New Roman" pitchFamily="18" charset="0"/>
              </a:rPr>
              <a:t>4</a:t>
            </a:r>
          </a:p>
        </p:txBody>
      </p:sp>
      <p:sp>
        <p:nvSpPr>
          <p:cNvPr id="94210" name="AutoShape 2" descr="data:image/jpeg;base64,/9j/4AAQSkZJRgABAQAAAQABAAD/2wCEAAkGBhQSEBQUEhMVFRUSGBwYGBcYGBgaGRcYFRYVFxUYFxsYGyYfGhsjGhcVHzAsIycpLSwsHB8xNTAqNSYrLCkBCQoKDgwOGQ8PGjQkHyQwNi01LTY0NSo0KS8yLCktMDQvLCw1KTYsMiw0LC4sLi8sNCw0LTQsLCw0LCksLCksLP/AABEIAMIBAwMBIgACEQEDEQH/xAAcAAEAAgMBAQEAAAAAAAAAAAAABgcDBAUCAQj/xABBEAACAQMCBAQFAQUECQUBAAABAgMABBESIQUGMUETIlFhBzJxgZGhFCNCsdEzUmLBFRYkcoKiwtLwF0NTkrI0/8QAGgEBAAMBAQEAAAAAAAAAAAAAAAIDBAUBBv/EACwRAAICAQMDAwMDBQAAAAAAAAABAgMRBBIhMUFRE2FxBSKxFJHhIzIzQtH/2gAMAwEAAhEDEQA/ALxpSlAKUpQClKUApSlAKUpQClKUApSlAKUpQClKUApSlAKUpQClK8SnY/T6fr2oD1mvtQ7kZm8afzs8QSPQRcS3EYz4mrEkuCX6Zxt033qY0ApSlAKUpQClKUApSlAKUpQClKUApSlAKUpQClKUApSlAKUpQClK8vIB1NAeqVFuMfEzh9sSJLqMsOqofEYfVY8kfeotcfH60ziGG4lx6Ko/Rmz+lAWlSqm/9eVz/wDwXWPov9ayQ/H+1ziW3uIvchD+gbNAWrSofwn4rcOuCAt0isdgsmYySegHiAZ+1SuK4VhkEEH0oDLWvfxlonAJBKsAR1BIODtWxWrxGbCMFIDsrBASPMwUkADv0z9AaAivIaFXdCZVaKNFZGVVUAlvD/jZiyqCMkg4xn2mlQv4fStgoHiKqgyqkay2TiRgqKPMM6sEgsDjHSppQClKUApSlAKUpQClKUApSlAKUpQClKZoBSvBnUMF1DUQSFyMkDAJA6kDI/Ir1mgPtK8RzK2dLA6Tg4IOD6H0O4r3mgFKUoBXlnxXi4uVRSzEAAZJJwAB1Jql+aefJ+JyNbWDGO2U4kuN8v7L0wv0OTkHKjqBKebvi9BbuYLZf2m4zjSnyq3ozDuO4GT9Kg93bcR4gc3tyYoz/wCxD5Rv2OD/APotXZ5a5RSFQsSb93PzN9T2HsNqm/DeWgME0BX/AAvkC3jA0wBvd/Mfwdh9hUjt+XGxsoA9hip5BwxF7VsrCPSgIH/q4/vWvcctMRuAfqM1Y2geleTCD2oCmOK/D+BwdUIU+qeU/psfuK49vwy/4edVjcsyD/2X3Bx2Ck6f/roq+ZuHK3auLxDllW6CgIryj8ZI5nEN6v7NODjfIjZvQE7oemzeowTU54vY+OiskjxvHllaPQW3UqV86ldwfSq15p5JSVSJF3AIDgeZfv3Hsdq4fLXOVzwqRba7JltWyEk82U+nU6f8J3HYkDFAT74fzOZSspY+HD+7UsCYkZkyjYjXckY74MbjbFTS0vNZcFWUxsVIbvsCGUjqCCP5dRUO+HkqPLcPGVaJki0lDJ4f8ZYKJSTncEkbHI22rWtPiA0Ul54waXTciGCNQNRLZGnJIAG2Rn3oCVcO5mimup7Zc+Jb41bbEHHQ+oJrsZqm/wDTE8E/ErgosNwDApTIkEZm0lgGwNR0hT0HXfGNu5wriN4kwaKWaeF4mKpdaImnlUMdMC41L0B3GMfUUBZGaZqA8E4lcR8UWO6uEdrmEkxJ8kEiHUIwMnfTq3OM++1c3iF/MtxKl/eXVqGkPgmJF8AIMaCX05OQeh+/sBaANfa0+EQ6II18UzYUfvCQS+3zbbb1uUApSlAKUpQClKUArj8U400NzboUHh3BZded1dVLAEehAP4rsVHOfeDyXFk6wgmVSrx4IU5U74JIxtnvQHNteeIppLJmgYG4eQQtkEgKuC2Ouk6iDnB6HBrzDztdXHiGzslkWKRkzJOqM2gkEhMEg5x1rW4hyrPEeEtDF4jWZKyBXUACRV1t5yARqHYE77CtTiPLV1dSCRbJbK4D5NwtztjOWIWPdskDrjvnFAde254hia8aeLwXg8My6SGDuyABR0y4Pl+gG/p6g5yuAYHmtBHDcsUTz5lDEM0ZddOAGAA6kgn0qP8AEuRLqS5uiF1BjDKkjFQkrxqBKhAOpdXm7Y/y701jc388Pj2zWsVq3iHU8bmSTGAF8NiNAGdzg7jpQG1wT4jW1zIkQEkbyZC61wpZfmQMCQWH+YqUSPgVW9ryPcjh8sIVVuYLkzW0pcYYnSde2oqCNQIYZ26d6+fGHmRobWOCKR1uLhgF8NipIGNe64IG4G2NyKAjvxC5sfiNy1jbvpt4j/tEo6MQcGMEdQDtjufZTnd4JbQQoEUERodIAUnU2TnB6M2c539c1q8p8llESMOV2/eaQBqY4yQewGMD2qcW3IEXgojSzHwyCh1Dy6TkALjQT2yQTv1oBw7jkIKLFFLIzKr4VUUqjkjURK6kgYJOkE4+orrcC5hW5J8OJwg/jYx9QcaSquWU98MB74rE/KUJZCzSMIiDGpb+zYDGpWxqz1O7EZNbXDuBRQu0ihmkkAVpGJZmC50gn2yaA0ebOYjCqpC48dpIvLjVhJJApLdlB8wBPesVpz8ki6xC4iwreISukI7actvswJBI7DqR0rqcR5egndXlQllxghnUnS2pQ2kjUA24znBrBbcnWqRyxrH5JgVYM7thW3KIWYlEzvhcDNAaEfPiyEKkEnmC5JK5TxI/ERiM/LjGSSOuME7Vg4dz1i1WRo3kESxLNLlVHiS6FCqDjU2XXPQb9c7V235WtjL4pj82kLjU2jyjCkpnSWA2DYyB0NeF5Stx8kekDBC6n8MsgwjMmdLEbYJB6D0FAc+D4iwkLrimRnCsF0q5KPH4gfyMTpwGz3BB2xgnJL8QLcKCFlYtuF0hWKkag48RlBUjpg5PTGaycv8AKEUEEKuiGWLJZ1yNTFShJ/veU43r3c8k2zlDpdWiRI0ZJHVlSLxNKgg5G0jgnqQeuwwBr3HHoJ0kWLWZVQsIyhD/ACqdg2Aca0J37ioVPwpb2yR5IiFlRWIIwMlc6oz6Z6GrFt+WII31IpUhw4AJwGEfhHHsVwCOhwK92vA44raOBB5IkCLnc6VGBufYUBSfIfFm4VxHwLj+zmyqONh5nBUttvk4H+En0OasW85atTNKk7uy8ScMFGFEUkKl9QcHUM4b65wetRr4hcmiWNgB5xlkPuBjSfYjb8HtXj4b8RF+IBcKjy2TMsmtQWZCjrE2/odjnupNAS9fhtD+/wDEuJ5PHQKxdl/gAMZJABJXAIyfrWxwz4fRxq3iSyzSFDGkrHzRIcgCLqFOO49K5Z5In8OUaYnMhKbuw1xlnIZwoAYgN0bVkgb4AFbScmzykvPIys58ypPKq6RbhFI0YAYSqHyAOvWgMFj8Mni8Pw7wp4LFkZIYw+WBBLsc6tjjfaujJyQZQY7i+uZoicmIlBnuNTKurH0I7VrjlG6Mys02FJTUoY43XXKQO5MyofpmvkHJMhEIfQvhaPEKs2qcjV4krOAGDHUSNzjJ3oCScHvYCoihIxGGUJncCNzGTuc41A7nrXSqMcr8sPaSO2QVmyZN8nxA7aWBO5DIRkE7EfWpPQClKUApXF5n401tHGy6PO+gl9WBlHYfLvklQPvXIt+c5nIXwUiLyiIGRz+7PhCdhKu24Q4ADbkdhQExpVfP8QHVsBIwzhfM5YIW8Mv5QW8quoyN+x+Y9d9+ZmuIZwjwodEiiMh2lHhqdbMFYYBw2AQD03PSgJlXxjXF5YMq2cRndXPhqQVVgdOgfNliWbrkgDPoKjF5zPLPI8CP1yE0jdjqGFbPTbUKz36iNOM9WaKNPK7OOi6kp4hzPDCwViSScbdvc+30rGnNkJlWIhw7EAAqe/TNafCeTQBquj4sh26nCjsB9KkEXD41JIRQSck4GSfWqYfqZ/c8JePYsmtPD7Vlvz0WTW4rxpIFLMCds4H1A/mwrhr8Qo+8T/lf613OL8GjnTDgj3UkH746jO+DVVRxj9oEZIIEgUnIAwGwd+g71j19+pqmtj4Zt+n6fT3Qlvzlck9b4gwY3WQfYbfg1U9zxkXvE5rw5aK3AihHqcEk47H5j91qa878vwWdhNLlmdYzp3wNZ2Tb6kCoHwe3EVpbqTgzZdjjfDY/ULgfmtEZ6iuqUrse2Ch16ey2Mac475LH4LzHbxxqx1ZbsBuCOoO9SjhfMMM4Oht16qdjjbcD0qP8oJHb2ckkxXQzZUsOoKjTgHuc9K4sd/4ly0sKrEqDygDrnyjYbFizKPxVUdTdHY5NPPbv+5a9LVLeoprHft8YLH/af8JqO848UKIoXWjZ1BhkDY4we24z1qSQZ0LnrgZ+tQLjEzXN8ImygBxoyCCFJOTg+XK42/rWnWzfpbY9ZcGbRVp27pdFydDk7icrO+ssy6VA6ncHG2/5qXftPsc1W3J90y3YQ46ldJO/UltPrjTuPerKmTI9xUPp0nKnD6on9SgoXcdGV/x/mCfxAviMuFAIA04bJyD6npuNvStCPmS4HSZ9vUg/zzUr56Aa0LaTqQg7DpnynPtgn9KjPIkayXJVlLArkjAK7bjUT03AxiuRqKLVqdim+fk6+mtpekdjgvt+DNbc23ZYBXLk7BdCnf7KDmphy7xSeZQZYtPXJIK56YIB+/4rrpAoOyjfc7Dr61mrr6bSWVPMrG/Y42o1VdqxGtRIzzJxqWGeJIvMZFYadvm1IFP8/wA1z2/0m242zvgeGMe24rHzXeEcSttBXKAE5yQupiCWxuNqmgmGcZGfTIzVfpO+yac2kn2eOxY5qiuDUE213We7ILNwy/f+1I0jrq0b+w0DOarqSY8M4wk24iuMhwOm+A23+/pbf+8av+ZcgiqW+MFgvh5/ijYNjvpYhCfpllP2rbVV6UcKTfy8mO231ZZ2pfCwWFZ8+wnYhgox5u2+O33P4qVRSBlBHQjI7dfY9Kgvw1ijksYGKgsyq5PfVjv9OlTsDApSrV/keRc6m/6aweq+MdqiPAuMOL+4gkbYksgPbBzhc+oOftWXnTmU26BIyPEfr/hUg749T+Kg9VBVux9uCz9JN2Ktc55O5bcWjkkeNWBZOo+wOR6jet6oRyNZSeJJPJsCNPTGTnffp27VNgalprZW17pLH/CGpqjVZsi84/J9pSlaTOal/wAOWXwy2f3TiRceoDDf2wxrNLbq4IZQwPUEAg/UGstKA5HD+XUjklkZmlaUofOE8vhrpTTpUDIHfrXU8Ib7Dfr7/X1r3SgMT26lSuPKRjHtjGKrDjvALiwm8e3XyBjgLltKjBGv/Cd/pjrvVqV5NZ79PG5LPDXRmrTamVDeOU+q8kP4L8TLabAkPgsRvq+TPfDf1xUptL5JQGjdXU9CpBH6VxuLcj2lwdTxAMf4kJU9Mb46/eq94/brwa7gkt5SQ2TKNS6iquNiB1GkkDPcVVvtq/vw15NEaaNQ8VZUvD6fuXBLnBx1xtVIXvEG/bXZQNXjHSMZAYthSB33wR9quu0lLxqxBUsoJU9RkA4qguZTIl9MoJaXxTjB31a/3YznY40Y6VVr4blFryaPpGN00/BLPjreEWKxD5pZFX7qC/8A01H+MKqTwo2oqqAYGBtnA0++1dL4yMT+wA7ZnTI+wBH6mtDiqeJxOCIjUGRNt9stIWOwOThenfp3q/VR3V4+DN9P4ubfZM30muLqT9mJEYhGFjbA06QdIxtqbGenap/yzymtsoZjqkI8x7ebSSAPQYGPvXO535cwFvLZQJ4DkjH9ooGN8dSB+RkeldHkvnBL+HIwsqbOmfwy/wCE/wBRVNFEYT+/l9i7U3ysq3VcR7rw/wCTe5k4n4Fs8ncDA/3jsP1xUL5Mh1PJcNJlY/LqbY/KrMST2AOKy/FbjYVY4F3IIkcbY0+YKCOpyQT9BWXlbgCCzUTIrmQ+IQ3mAyMLgHvpqyWbLvj8lcUqtNuf+34I5xPiPhXsj27r82VbYjLAE9PfI/NW3Z3AdFZTkMAQRsD7j2NVhz5wKOGETRqEVWClVHlJbAH06VKvh1xtrm0BYksh0scYy3Un0OcjptnI9qjQnXZKL78k9UlbRGyPbgy/EAkWjFc7+UgAnI2J77Yx1+o71Bvh67PfxBSdI1O/oQI3C5+7Cp18QIi1i+DjBBO+PKCNX129aq7kF2PE7bQC2liWx0C6HUsfYFh+lU6mGdRBmnQ86OxfP4L6Fcfmi6uo4g1miOwPmVgSdPqoyN8+9dgV9xXTlHcsZwcKEtsk8ZKX5klvGlD3MRjdl0bDGsDUxGxOdv8AKnLfAZrxspIEwfnZjklQM6RnJIyN/eu/8W79ENuGQtjVnfGFfT03+b92cbEDG/UV2vh1ZqlsdLFtbFycDAJ8rKuBsMoD965C0kXc03k+hlrJR0qnGKT6GflPl24t9Rnm8TUBgZY6Tvqzk4Pbt61W/wARLppryeNhhRHJGvvhNZ+4bH4q7jVGc+2rR8Yk1dJRrU+qmEqR9irfbFbZ1+nGKj5ObRP1pWSn12syfDXnyK2tFSQOzKzDAG2ktkbn2P6VO4vipbHT5JcsQMAA4zj3339KgPwa4ZFNBJ40SSYlIGpQdvDiO2R65rvcv2KScdnCBGjgJ2IyPMM5GBjUHyN9+vpt5b60ZLDWH7Hunhp51y3J5Sz1Opz6+kW99AcaTjOlgTv5S2eg6jf+9UdsVk4le6SzMGHmYgZRAc9tgc7D61ZnN0ebC5yAf3Tnf2UkVBvgyzlrg/wELjpuwJz77Ar7b1mu06lck+j5Zq09+3SymlzHhP2ZMuYeDSyW+iCcQhV3BVTq04K5Y/KBjsKy8tXTyKzNK8q/wM0QiBHqu+WGx3IGe1bfHSwtpiuNQjbGenynrUe+HtpoEpECxo2nDjQGcjUDsjN5cANudizDtXWSwcMmNKUoBSlKAUpSgFc/jdnJLBJHFJ4TupUSAElCRjUMEbj610KUfJ6nh5KhX4W8SICtfnRnBHizfLkbgZxnGTj2HrUm5X+FdvayeLIzTyBiVL9FG+k6f4mwdye/TFSp+NwBpFMqAwrqkGR5F65b0rPa3aSorxsGRwGVgcgg9CKqVUU8muetumsZwvbg8/tqeL4WfPp14x/DnTn81WvOHwllnnlnt5k/eHV4cgbqfmGrJ2JycY71LeKct67t5lDajAwRtb4WXI07ZwBgKfTYnFcJeH3ywodFyWLrJo8cHS0eg4bLlirFSMayp1EsBsKlOCmsMqovnRLdBkX+McLpb2byYLQSIXK9MiNske2oCurHyObq5iuUm8Nk0gjB3C53BBBB81cn4icDuns5nnaTSBJJ4bNGQmmbKDy5J/dZ7ncVIuQOYYzb25dwrSgKAT1cDdR75B/FeuCksMjC6UJOUSeXv9mc+1VHzVZy8I4ilzar+5uD8g6FmOZIsDpnqvpvjpVwygEYbGDXNveERyKFkKsqkMobBwR8pG/UVGcNy9yzTX+lJ5WU+q8ld8W4PNxN2uWjaNSAIVwqyBCpVhJk4J1eYZ6KT32qxLcoiKgQYRQozvsowOtZf2AYzr29dv61je3QYzKoz0yRv+texgovJ5bfKxKPZdEaPMdit3bmEgAFlPp8rAkdK8ckcvGzg8LxjKOu4xpY/NpHZSf/ADeumbJf/kH6f1r0tnjcP9//AA17sWd3ch6s9np54Nbmnh5ntmiBwZBgE9M9RnIORnGdqq/gHI/ELS/tpGgDoHGplcFQpyCW3B8udXTqBVuwwrqBL6j23H9a3kYetQnUpNN9i6jVzpjKC6M9CvVfM19q0yFe/Ejkm4vD4kBQ6Ex4ZADMVYnAY+zHqQBj3yIxy/yhxq2DeBphDEEozoQfKe2CNum2N/WroBr7VLpi5bjdXrrIV+lhNe6IHy1w7i7kNeXAiUMD4arGzMuCSMjZTnA77Z9jWr8WLCMxftDZD2yuVx3DoVIP6H6irD8Qb+3X2qqPjfxXRa+GDvKwH2U6m/IUj71NQSWDPO6Upbkkvjgi/wAOeA3k8GmK4FvC7EllB8Q7FTg9hkDoc471c3K3K0VjFoiBJO7u2NTnJOWx9ajPw14aYraJT1VRn6nc/qasEV7tWcnjtls2djQ49atJbTIjaGaNgrb+UlTg7b/ioN8ELUizeQpjW/lbbzKAB69m1CrFnhDKVYZDAgj1B2IrT4LwWK0hWGBSsa5wCzNjJyd3JP6144ZkpE43baZV+WjPxEDwnzkDSc6Tg4AzsexqNcgNGRMyRLGzlSwCSBuh2kklOZW6nOABnG/WpTcWquMMoYYI39GGD+m1a/DuDQwZ8GJI9XXSAM46Z9epqZnN2lKUApSlAKUpQClKUBVMNtOvELiWCJC4nkjd5XCxyRyhSFKk5bSQOnsKl/I/AJ7RJFmePQ7l0ijDaYdRJZVLHOnfYdq4V9yzb3HF5o7wM5miD25DFQEQBZF8pB1avNv1GfQ13OSyUa5txL40NtIEiY7soK5aJm/iKHb9D0oDd5v5gNlamcJ4mhkBXODpdwrEHB3AOft2rgf+pLswiSxnM/UxHb93jOsHG46Cu1zxy617amFGCtqVhqzpOk9DgEgd+navr8vN/pCK6DKFSAwuuDk5OVKnpgHbegIjzLzolzaxrBEWmutcYjb+AjUreJjoNifpVY8PneCNrdxl7K4SUb9geo9fNpPtqFWsPh/PFM1xHJG0gmlZUbIRopt8EgZRwc+tV5zfw6e2uFvZBHh28ORYySFX5R5iBqJPfA3Cj6AWdLzAHEL3Vu9tKWKQ5ZG8TUmSpKnZTheuPMq1tx812ngRSSEjxGMYByTqTVkHT0+U1GeY74TWtlcoQyxTIxI6aHGNW3uF/NfJuFuvGoolwVOblepALRlX+gJUf+GgJNLzPbRTLbyN55WGmMbkE506sdMnA3qJfFHisTKsCh45Y2ViSCB5lYDzHocb1ocUuohHcR20S+JBN47yyuAxeNidABOp+4A26e9dz4gXTT8PimUxyJ4sZbQc5ycBTj1fC70Bmj5striKRZDPEdGvxdDhUIx5tXQ+Yrseozt1ru33F4obfXK4VHYaT11Z/u469R0rnc6WDLwqfSNICoQvoisMr+DUV5dsVmvYxOV0x26PArkaSrKmCOxIIbvuR/hoCc8L5os5ScHQUIB8TyY1HCnzY2J6HvUktAm5Vg3Y4IOPxVXc1SePLxCSMa4o7dImcZ0mRXU4BHUjVnuMA9K88LhFgvDr6NiY7kCK4UEeZnBCnf0bc77acdKAlnHOZmt79kUay8cSquWKqzNMScICSSABsN9qy23OzF4RJGiLIra8SCRgyoz+RU3KDSyknG+wFd294FBNkyxI+rTkkbnQcrk+2/5Na95wO0TVPJFGPDUMzYxhYgSCQOukZxQEQj51kFzO8eStx4fhLIRpQJAZGbCtgeJkdWGApJ6EV1U5uuXilZYoR4bqmdZY7okjYRtGrCvt5hnH2rvJy/akZFvDgkP/AGa7sN1bp1Ga25rONvmjVsHVuoPmA2O/fFAV4eZrhY7m5URTRSaUyVdGJ8DUmI2JwuSM5OTk+m9f8dvH4hxKGFznwjl8DAAyGIx7DQv1Jq1fiNzYlpaFhjW+0anYliNvwM/YVAvhdy+xzPJkvOdW/XTknP8AxElvoRQFrctWmlBXerXsodKgVsUAr5ivtKAUpSgFKUoBSlKAUpSgFDShoCG8c486XUZThck7qGCTHSpVSQH0HBwDhepXNR/h/wASLgT3H+yTygldMPeHAAceVCcE7jbf2rv8Z59lileOOxlcRtp1swRWIAOUznI3r3wHxWkuL5rWVJZ1jiELMgz4OvD5OCFy5674GQN9wJLwu5aWGN5IzE7qCYyclCf4ScDOPpW3ivKE4369/rXqgPmKqrjfBr2XxhKrNGSy6CEw6tNMuQeoKoYmHqAe9WtWKaHUMUB+f+TeYp+GSrazgKJBqQvnAZuq5HTzHHfB+oq1uHc6LKYv3JHil0ViyjdS4VcHzZZkx0wCRk1xee+SUuYyrDfqrDqpx/L2qDcv8xfskyW3EowwT+yn3yBqBHmGDpBCn2OMgHegJ7Y3cMiLJxC3jJ8aWPxnSNtXhtKVUkbjQEAyeun3rqDjdisRieMwRygPpaMoGV9RDkLuudDdcHy1uR8PtbmELpVo2cy4B2LNnUdvXUc+uTWQ8qwF1kbUzoU0szZIWMOFj36p+8k2P94nrQHSmgSWMqwDpIuCDuGVh+oIrSm5ZtXiWJ7aFo49kQopVQeoUEbD6VuWNmsMaxpnSgwuTnAHQfas9Aa9lwyKKMRRRokYGNCgAYPXI71ktOFxRxrGkSLGhyqBQFU5LZAxgHUSfrWUVlWgPVV9xhLy4k4hHAWdV1R6Cy6SJLZNKID0bWxbJ2xkb52sGsUNoiF2VVUyHU5AALMFCgse50hRv2AoCENa3zSy6FuF1mNdTSIAFinyxRQdK5iZwMZJwMkHpg47a3MEcks90ECR6AxdtLqBMpaRcAayGibI7ipVzFzTDZxGSZwoHQdz7AVTrm75hudtUNlE27H27Ds0noNwvU74FARe4lN9cKQNEAchdXTLNklvdv02FX5ytw0KgNcq95IgW2EMUYVEGAO/uSe5JyST1JrR5X5he0kFtcklCcRyn9Ec/oD9j7gWUBX2scUwI2rJQClKUApSlAKUpQClKUApSlAKGlfDQFdXfDLO4vbocRYrKHCw65GjAh0rpMRBAOW1Z/UV2OQ5ShuLXxxOlsw8OTqdD5IRm6Fh3x/SuXztZXckjSOLJLeH5DPgswIBJzjK5O2B6Cut8MmLcPRzpGtmwFRUUBToGkKNxhep3OftQEspSlAKUpQGC5tgwwagvNnJaToVdMjr7g+oPY1YNY5YQetAfn6BL/hLZgLTQA5KHJKj6Dcf8II9hU45b+MNrPhZSYX6Yfpn2PT9c1LuJcvK/QVBeP8Aw6ilJLxDP95dm/I6/fNAWLbcTjkGVYEexrZEg9aoZuRLiA/7Ndypjsc/9JA/5ayRXfGothOr/Ur/ANq0Be4YV7EoHeqI/wBYeOHbVGPsP++sEqcYmP7y70KeoDD/AKVz/wA1AXfxPmW3gUtLKigepqtuY/jepJjsY2lc7BiCB9h1b7DHvUZtfhu0jBriaWU/fH5YsQPoRUz4HyMke0cYTPUgbn6k7mgILDy1dX0njXzsT2TPT8HCD6b++1Tzlm+azxC66Yui4GAv1/rUx4dy6qDcV94vwBZEIxQGwrAjI3BqJ8/LbxWzS3BAXoBjJZjsFUdyf06nArWbmYcNVhc6jEvykDLZ7IPXNU5zXzZNxCcyynCgnw4s+WNem3qx6k+/ptQHRtfiXfRSIyTtoj2ETYKsoPRzjUTjbOc1enJfO8V/CHQ6WGzxn5kb0PqPQ9/zX5hBro8D45LaTLNA2ll6j+F17q47j9R2oD9aA19qK8k87xX8IdDhxs8Z+ZG9D6j0PepSDQH2lKUApSlAKUpQClKUApSlAcDiHJVvPc+PMrSHGPDdiYhgYyEO2a7scYUAKAABgAbAAdhXqlAKUpQClKUApSlAKxPbg9RWWlAc6bgyN2rSk5YU9q71KAjn+qq1li5ZQdq71KA58PB0XtW4kAHQVkpQCvhFfaUBX3xM5WF1blQdLA6lb0YdMjuNyK/P11avE5SQaWXqP8x6iv1zeWgdSDVV8/8AIIlBZRhh8rY6ex9RQFLUBrJdWrROUkGll6j/ADHqKx0B0eB8cltJ1mgbSy9Qflde6sO4/lX6L5J52iv4Q6HDjZ0PzI3ofUeh71+Ywa6PAuOS2k6zQthl2I7MvdWHcUB+tAa+1FeSOdor+EMhw67OhO6N6e49D3qUg0B9pSlAKUpQClKUApSlAKUpQClKUApSlAKUpQClKUApSlAKUpQClKUApSlAK1ryzDqQa2aUBUXP/IIlUsow4zpb09j6iqaurVonKSDDL2/kR6iv1zeWYcEEVVfP3IIlUsoww+VsdPY+ooClqA1lurR4nKSLpZe3+Y9RWKgOjwPjktpMs0LYZeo7MvdWHcfy61+iuSOd4r+EMhw67OhO6N/mD1B7ivzIDXQ4JxuW0mWaBsOvUdnXurjuP5dRQH601UqueG/GSzeJGkcxuR5kIYlT3GQMGlAWRSlKAUpSgFKUoBSlKAUpSgFKUoBSlKAUpSgFKUoBSlKAUpSgFKUoBSlKAVzOLqNJ2r5SgKF+J8QDIQBnURnG+Kgwr7SgFfRSlAfaUpQH/9k="/>
          <p:cNvSpPr>
            <a:spLocks noChangeAspect="1" noChangeArrowheads="1"/>
          </p:cNvSpPr>
          <p:nvPr/>
        </p:nvSpPr>
        <p:spPr bwMode="auto">
          <a:xfrm>
            <a:off x="63500" y="-895350"/>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4212" name="AutoShape 4" descr="data:image/jpeg;base64,/9j/4AAQSkZJRgABAQAAAQABAAD/2wCEAAkGBhQSEBQUEhMVFRUSGBwYGBcYGBgaGRcYFRYVFxUYFxsYGyYfGhsjGhcVHzAsIycpLSwsHB8xNTAqNSYrLCkBCQoKDgwOGQ8PGjQkHyQwNi01LTY0NSo0KS8yLCktMDQvLCw1KTYsMiw0LC4sLi8sNCw0LTQsLCw0LCksLCksLP/AABEIAMIBAwMBIgACEQEDEQH/xAAcAAEAAgMBAQEAAAAAAAAAAAAABgcDBAUCAQj/xABBEAACAQMCBAQFAQUECQUBAAABAgMABBESIQUGMUETIlFhBzJxgZGhFCNCsdEzUmLBFRYkcoKiwtLwF0NTkrI0/8QAGgEBAAMBAQEAAAAAAAAAAAAAAAIDBAUBBv/EACwRAAICAQMDAwMDBQAAAAAAAAABAgMRBBIhMUFRE2FxBSKxFJHhIzIzQtH/2gAMAwEAAhEDEQA/ALxpSlAKUpQClKUApSlAKUpQClKUApSlAKUpQClKUApSlAKUpQClK8SnY/T6fr2oD1mvtQ7kZm8afzs8QSPQRcS3EYz4mrEkuCX6Zxt033qY0ApSlAKUpQClKUApSlAKUpQClKUApSlAKUpQClKUApSlAKUpQClK8vIB1NAeqVFuMfEzh9sSJLqMsOqofEYfVY8kfeotcfH60ziGG4lx6Ko/Rmz+lAWlSqm/9eVz/wDwXWPov9ayQ/H+1ziW3uIvchD+gbNAWrSofwn4rcOuCAt0isdgsmYySegHiAZ+1SuK4VhkEEH0oDLWvfxlonAJBKsAR1BIODtWxWrxGbCMFIDsrBASPMwUkADv0z9AaAivIaFXdCZVaKNFZGVVUAlvD/jZiyqCMkg4xn2mlQv4fStgoHiKqgyqkay2TiRgqKPMM6sEgsDjHSppQClKUApSlAKUpQClKUApSlAKUpQClKZoBSvBnUMF1DUQSFyMkDAJA6kDI/Ir1mgPtK8RzK2dLA6Tg4IOD6H0O4r3mgFKUoBXlnxXi4uVRSzEAAZJJwAB1Jql+aefJ+JyNbWDGO2U4kuN8v7L0wv0OTkHKjqBKebvi9BbuYLZf2m4zjSnyq3ozDuO4GT9Kg93bcR4gc3tyYoz/wCxD5Rv2OD/APotXZ5a5RSFQsSb93PzN9T2HsNqm/DeWgME0BX/AAvkC3jA0wBvd/Mfwdh9hUjt+XGxsoA9hip5BwxF7VsrCPSgIH/q4/vWvcctMRuAfqM1Y2geleTCD2oCmOK/D+BwdUIU+qeU/psfuK49vwy/4edVjcsyD/2X3Bx2Ck6f/roq+ZuHK3auLxDllW6CgIryj8ZI5nEN6v7NODjfIjZvQE7oemzeowTU54vY+OiskjxvHllaPQW3UqV86ldwfSq15p5JSVSJF3AIDgeZfv3Hsdq4fLXOVzwqRba7JltWyEk82U+nU6f8J3HYkDFAT74fzOZSspY+HD+7UsCYkZkyjYjXckY74MbjbFTS0vNZcFWUxsVIbvsCGUjqCCP5dRUO+HkqPLcPGVaJki0lDJ4f8ZYKJSTncEkbHI22rWtPiA0Ul54waXTciGCNQNRLZGnJIAG2Rn3oCVcO5mimup7Zc+Jb41bbEHHQ+oJrsZqm/wDTE8E/ErgosNwDApTIkEZm0lgGwNR0hT0HXfGNu5wriN4kwaKWaeF4mKpdaImnlUMdMC41L0B3GMfUUBZGaZqA8E4lcR8UWO6uEdrmEkxJ8kEiHUIwMnfTq3OM++1c3iF/MtxKl/eXVqGkPgmJF8AIMaCX05OQeh+/sBaANfa0+EQ6II18UzYUfvCQS+3zbbb1uUApSlAKUpQClKUArj8U400NzboUHh3BZded1dVLAEehAP4rsVHOfeDyXFk6wgmVSrx4IU5U74JIxtnvQHNteeIppLJmgYG4eQQtkEgKuC2Ouk6iDnB6HBrzDztdXHiGzslkWKRkzJOqM2gkEhMEg5x1rW4hyrPEeEtDF4jWZKyBXUACRV1t5yARqHYE77CtTiPLV1dSCRbJbK4D5NwtztjOWIWPdskDrjvnFAde254hia8aeLwXg8My6SGDuyABR0y4Pl+gG/p6g5yuAYHmtBHDcsUTz5lDEM0ZddOAGAA6kgn0qP8AEuRLqS5uiF1BjDKkjFQkrxqBKhAOpdXm7Y/y701jc388Pj2zWsVq3iHU8bmSTGAF8NiNAGdzg7jpQG1wT4jW1zIkQEkbyZC61wpZfmQMCQWH+YqUSPgVW9ryPcjh8sIVVuYLkzW0pcYYnSde2oqCNQIYZ26d6+fGHmRobWOCKR1uLhgF8NipIGNe64IG4G2NyKAjvxC5sfiNy1jbvpt4j/tEo6MQcGMEdQDtjufZTnd4JbQQoEUERodIAUnU2TnB6M2c539c1q8p8llESMOV2/eaQBqY4yQewGMD2qcW3IEXgojSzHwyCh1Dy6TkALjQT2yQTv1oBw7jkIKLFFLIzKr4VUUqjkjURK6kgYJOkE4+orrcC5hW5J8OJwg/jYx9QcaSquWU98MB74rE/KUJZCzSMIiDGpb+zYDGpWxqz1O7EZNbXDuBRQu0ihmkkAVpGJZmC50gn2yaA0ebOYjCqpC48dpIvLjVhJJApLdlB8wBPesVpz8ki6xC4iwreISukI7actvswJBI7DqR0rqcR5egndXlQllxghnUnS2pQ2kjUA24znBrBbcnWqRyxrH5JgVYM7thW3KIWYlEzvhcDNAaEfPiyEKkEnmC5JK5TxI/ERiM/LjGSSOuME7Vg4dz1i1WRo3kESxLNLlVHiS6FCqDjU2XXPQb9c7V235WtjL4pj82kLjU2jyjCkpnSWA2DYyB0NeF5Stx8kekDBC6n8MsgwjMmdLEbYJB6D0FAc+D4iwkLrimRnCsF0q5KPH4gfyMTpwGz3BB2xgnJL8QLcKCFlYtuF0hWKkag48RlBUjpg5PTGaycv8AKEUEEKuiGWLJZ1yNTFShJ/veU43r3c8k2zlDpdWiRI0ZJHVlSLxNKgg5G0jgnqQeuwwBr3HHoJ0kWLWZVQsIyhD/ACqdg2Aca0J37ioVPwpb2yR5IiFlRWIIwMlc6oz6Z6GrFt+WII31IpUhw4AJwGEfhHHsVwCOhwK92vA44raOBB5IkCLnc6VGBufYUBSfIfFm4VxHwLj+zmyqONh5nBUttvk4H+En0OasW85atTNKk7uy8ScMFGFEUkKl9QcHUM4b65wetRr4hcmiWNgB5xlkPuBjSfYjb8HtXj4b8RF+IBcKjy2TMsmtQWZCjrE2/odjnupNAS9fhtD+/wDEuJ5PHQKxdl/gAMZJABJXAIyfrWxwz4fRxq3iSyzSFDGkrHzRIcgCLqFOO49K5Z5In8OUaYnMhKbuw1xlnIZwoAYgN0bVkgb4AFbScmzykvPIys58ypPKq6RbhFI0YAYSqHyAOvWgMFj8Mni8Pw7wp4LFkZIYw+WBBLsc6tjjfaujJyQZQY7i+uZoicmIlBnuNTKurH0I7VrjlG6Mys02FJTUoY43XXKQO5MyofpmvkHJMhEIfQvhaPEKs2qcjV4krOAGDHUSNzjJ3oCScHvYCoihIxGGUJncCNzGTuc41A7nrXSqMcr8sPaSO2QVmyZN8nxA7aWBO5DIRkE7EfWpPQClKUApXF5n401tHGy6PO+gl9WBlHYfLvklQPvXIt+c5nIXwUiLyiIGRz+7PhCdhKu24Q4ADbkdhQExpVfP8QHVsBIwzhfM5YIW8Mv5QW8quoyN+x+Y9d9+ZmuIZwjwodEiiMh2lHhqdbMFYYBw2AQD03PSgJlXxjXF5YMq2cRndXPhqQVVgdOgfNliWbrkgDPoKjF5zPLPI8CP1yE0jdjqGFbPTbUKz36iNOM9WaKNPK7OOi6kp4hzPDCwViSScbdvc+30rGnNkJlWIhw7EAAqe/TNafCeTQBquj4sh26nCjsB9KkEXD41JIRQSck4GSfWqYfqZ/c8JePYsmtPD7Vlvz0WTW4rxpIFLMCds4H1A/mwrhr8Qo+8T/lf613OL8GjnTDgj3UkH746jO+DVVRxj9oEZIIEgUnIAwGwd+g71j19+pqmtj4Zt+n6fT3Qlvzlck9b4gwY3WQfYbfg1U9zxkXvE5rw5aK3AihHqcEk47H5j91qa878vwWdhNLlmdYzp3wNZ2Tb6kCoHwe3EVpbqTgzZdjjfDY/ULgfmtEZ6iuqUrse2Ch16ey2Mac475LH4LzHbxxqx1ZbsBuCOoO9SjhfMMM4Oht16qdjjbcD0qP8oJHb2ckkxXQzZUsOoKjTgHuc9K4sd/4ly0sKrEqDygDrnyjYbFizKPxVUdTdHY5NPPbv+5a9LVLeoprHft8YLH/af8JqO848UKIoXWjZ1BhkDY4we24z1qSQZ0LnrgZ+tQLjEzXN8ImygBxoyCCFJOTg+XK42/rWnWzfpbY9ZcGbRVp27pdFydDk7icrO+ssy6VA6ncHG2/5qXftPsc1W3J90y3YQ46ldJO/UltPrjTuPerKmTI9xUPp0nKnD6on9SgoXcdGV/x/mCfxAviMuFAIA04bJyD6npuNvStCPmS4HSZ9vUg/zzUr56Aa0LaTqQg7DpnynPtgn9KjPIkayXJVlLArkjAK7bjUT03AxiuRqKLVqdim+fk6+mtpekdjgvt+DNbc23ZYBXLk7BdCnf7KDmphy7xSeZQZYtPXJIK56YIB+/4rrpAoOyjfc7Dr61mrr6bSWVPMrG/Y42o1VdqxGtRIzzJxqWGeJIvMZFYadvm1IFP8/wA1z2/0m242zvgeGMe24rHzXeEcSttBXKAE5yQupiCWxuNqmgmGcZGfTIzVfpO+yac2kn2eOxY5qiuDUE213We7ILNwy/f+1I0jrq0b+w0DOarqSY8M4wk24iuMhwOm+A23+/pbf+8av+ZcgiqW+MFgvh5/ijYNjvpYhCfpllP2rbVV6UcKTfy8mO231ZZ2pfCwWFZ8+wnYhgox5u2+O33P4qVRSBlBHQjI7dfY9Kgvw1ijksYGKgsyq5PfVjv9OlTsDApSrV/keRc6m/6aweq+MdqiPAuMOL+4gkbYksgPbBzhc+oOftWXnTmU26BIyPEfr/hUg749T+Kg9VBVux9uCz9JN2Ktc55O5bcWjkkeNWBZOo+wOR6jet6oRyNZSeJJPJsCNPTGTnffp27VNgalprZW17pLH/CGpqjVZsi84/J9pSlaTOal/wAOWXwy2f3TiRceoDDf2wxrNLbq4IZQwPUEAg/UGstKA5HD+XUjklkZmlaUofOE8vhrpTTpUDIHfrXU8Ib7Dfr7/X1r3SgMT26lSuPKRjHtjGKrDjvALiwm8e3XyBjgLltKjBGv/Cd/pjrvVqV5NZ79PG5LPDXRmrTamVDeOU+q8kP4L8TLabAkPgsRvq+TPfDf1xUptL5JQGjdXU9CpBH6VxuLcj2lwdTxAMf4kJU9Mb46/eq94/brwa7gkt5SQ2TKNS6iquNiB1GkkDPcVVvtq/vw15NEaaNQ8VZUvD6fuXBLnBx1xtVIXvEG/bXZQNXjHSMZAYthSB33wR9quu0lLxqxBUsoJU9RkA4qguZTIl9MoJaXxTjB31a/3YznY40Y6VVr4blFryaPpGN00/BLPjreEWKxD5pZFX7qC/8A01H+MKqTwo2oqqAYGBtnA0++1dL4yMT+wA7ZnTI+wBH6mtDiqeJxOCIjUGRNt9stIWOwOThenfp3q/VR3V4+DN9P4ubfZM30muLqT9mJEYhGFjbA06QdIxtqbGenap/yzymtsoZjqkI8x7ebSSAPQYGPvXO535cwFvLZQJ4DkjH9ooGN8dSB+RkeldHkvnBL+HIwsqbOmfwy/wCE/wBRVNFEYT+/l9i7U3ysq3VcR7rw/wCTe5k4n4Fs8ncDA/3jsP1xUL5Mh1PJcNJlY/LqbY/KrMST2AOKy/FbjYVY4F3IIkcbY0+YKCOpyQT9BWXlbgCCzUTIrmQ+IQ3mAyMLgHvpqyWbLvj8lcUqtNuf+34I5xPiPhXsj27r82VbYjLAE9PfI/NW3Z3AdFZTkMAQRsD7j2NVhz5wKOGETRqEVWClVHlJbAH06VKvh1xtrm0BYksh0scYy3Un0OcjptnI9qjQnXZKL78k9UlbRGyPbgy/EAkWjFc7+UgAnI2J77Yx1+o71Bvh67PfxBSdI1O/oQI3C5+7Cp18QIi1i+DjBBO+PKCNX129aq7kF2PE7bQC2liWx0C6HUsfYFh+lU6mGdRBmnQ86OxfP4L6Fcfmi6uo4g1miOwPmVgSdPqoyN8+9dgV9xXTlHcsZwcKEtsk8ZKX5klvGlD3MRjdl0bDGsDUxGxOdv8AKnLfAZrxspIEwfnZjklQM6RnJIyN/eu/8W79ENuGQtjVnfGFfT03+b92cbEDG/UV2vh1ZqlsdLFtbFycDAJ8rKuBsMoD965C0kXc03k+hlrJR0qnGKT6GflPl24t9Rnm8TUBgZY6Tvqzk4Pbt61W/wARLppryeNhhRHJGvvhNZ+4bH4q7jVGc+2rR8Yk1dJRrU+qmEqR9irfbFbZ1+nGKj5ObRP1pWSn12syfDXnyK2tFSQOzKzDAG2ktkbn2P6VO4vipbHT5JcsQMAA4zj3339KgPwa4ZFNBJ40SSYlIGpQdvDiO2R65rvcv2KScdnCBGjgJ2IyPMM5GBjUHyN9+vpt5b60ZLDWH7Hunhp51y3J5Sz1Opz6+kW99AcaTjOlgTv5S2eg6jf+9UdsVk4le6SzMGHmYgZRAc9tgc7D61ZnN0ebC5yAf3Tnf2UkVBvgyzlrg/wELjpuwJz77Ar7b1mu06lck+j5Zq09+3SymlzHhP2ZMuYeDSyW+iCcQhV3BVTq04K5Y/KBjsKy8tXTyKzNK8q/wM0QiBHqu+WGx3IGe1bfHSwtpiuNQjbGenynrUe+HtpoEpECxo2nDjQGcjUDsjN5cANudizDtXWSwcMmNKUoBSlKAUpSgFc/jdnJLBJHFJ4TupUSAElCRjUMEbj610KUfJ6nh5KhX4W8SICtfnRnBHizfLkbgZxnGTj2HrUm5X+FdvayeLIzTyBiVL9FG+k6f4mwdye/TFSp+NwBpFMqAwrqkGR5F65b0rPa3aSorxsGRwGVgcgg9CKqVUU8muetumsZwvbg8/tqeL4WfPp14x/DnTn81WvOHwllnnlnt5k/eHV4cgbqfmGrJ2JycY71LeKct67t5lDajAwRtb4WXI07ZwBgKfTYnFcJeH3ywodFyWLrJo8cHS0eg4bLlirFSMayp1EsBsKlOCmsMqovnRLdBkX+McLpb2byYLQSIXK9MiNske2oCurHyObq5iuUm8Nk0gjB3C53BBBB81cn4icDuns5nnaTSBJJ4bNGQmmbKDy5J/dZ7ncVIuQOYYzb25dwrSgKAT1cDdR75B/FeuCksMjC6UJOUSeXv9mc+1VHzVZy8I4ilzar+5uD8g6FmOZIsDpnqvpvjpVwygEYbGDXNveERyKFkKsqkMobBwR8pG/UVGcNy9yzTX+lJ5WU+q8ld8W4PNxN2uWjaNSAIVwqyBCpVhJk4J1eYZ6KT32qxLcoiKgQYRQozvsowOtZf2AYzr29dv61je3QYzKoz0yRv+texgovJ5bfKxKPZdEaPMdit3bmEgAFlPp8rAkdK8ckcvGzg8LxjKOu4xpY/NpHZSf/ADeumbJf/kH6f1r0tnjcP9//AA17sWd3ch6s9np54Nbmnh5ntmiBwZBgE9M9RnIORnGdqq/gHI/ELS/tpGgDoHGplcFQpyCW3B8udXTqBVuwwrqBL6j23H9a3kYetQnUpNN9i6jVzpjKC6M9CvVfM19q0yFe/Ejkm4vD4kBQ6Ex4ZADMVYnAY+zHqQBj3yIxy/yhxq2DeBphDEEozoQfKe2CNum2N/WroBr7VLpi5bjdXrrIV+lhNe6IHy1w7i7kNeXAiUMD4arGzMuCSMjZTnA77Z9jWr8WLCMxftDZD2yuVx3DoVIP6H6irD8Qb+3X2qqPjfxXRa+GDvKwH2U6m/IUj71NQSWDPO6Upbkkvjgi/wAOeA3k8GmK4FvC7EllB8Q7FTg9hkDoc471c3K3K0VjFoiBJO7u2NTnJOWx9ajPw14aYraJT1VRn6nc/qasEV7tWcnjtls2djQ49atJbTIjaGaNgrb+UlTg7b/ioN8ELUizeQpjW/lbbzKAB69m1CrFnhDKVYZDAgj1B2IrT4LwWK0hWGBSsa5wCzNjJyd3JP6144ZkpE43baZV+WjPxEDwnzkDSc6Tg4AzsexqNcgNGRMyRLGzlSwCSBuh2kklOZW6nOABnG/WpTcWquMMoYYI39GGD+m1a/DuDQwZ8GJI9XXSAM46Z9epqZnN2lKUApSlAKUpQClKUBVMNtOvELiWCJC4nkjd5XCxyRyhSFKk5bSQOnsKl/I/AJ7RJFmePQ7l0ijDaYdRJZVLHOnfYdq4V9yzb3HF5o7wM5miD25DFQEQBZF8pB1avNv1GfQ13OSyUa5txL40NtIEiY7soK5aJm/iKHb9D0oDd5v5gNlamcJ4mhkBXODpdwrEHB3AOft2rgf+pLswiSxnM/UxHb93jOsHG46Cu1zxy617amFGCtqVhqzpOk9DgEgd+navr8vN/pCK6DKFSAwuuDk5OVKnpgHbegIjzLzolzaxrBEWmutcYjb+AjUreJjoNifpVY8PneCNrdxl7K4SUb9geo9fNpPtqFWsPh/PFM1xHJG0gmlZUbIRopt8EgZRwc+tV5zfw6e2uFvZBHh28ORYySFX5R5iBqJPfA3Cj6AWdLzAHEL3Vu9tKWKQ5ZG8TUmSpKnZTheuPMq1tx812ngRSSEjxGMYByTqTVkHT0+U1GeY74TWtlcoQyxTIxI6aHGNW3uF/NfJuFuvGoolwVOblepALRlX+gJUf+GgJNLzPbRTLbyN55WGmMbkE506sdMnA3qJfFHisTKsCh45Y2ViSCB5lYDzHocb1ocUuohHcR20S+JBN47yyuAxeNidABOp+4A26e9dz4gXTT8PimUxyJ4sZbQc5ycBTj1fC70Bmj5striKRZDPEdGvxdDhUIx5tXQ+Yrseozt1ru33F4obfXK4VHYaT11Z/u469R0rnc6WDLwqfSNICoQvoisMr+DUV5dsVmvYxOV0x26PArkaSrKmCOxIIbvuR/hoCc8L5os5ScHQUIB8TyY1HCnzY2J6HvUktAm5Vg3Y4IOPxVXc1SePLxCSMa4o7dImcZ0mRXU4BHUjVnuMA9K88LhFgvDr6NiY7kCK4UEeZnBCnf0bc77acdKAlnHOZmt79kUay8cSquWKqzNMScICSSABsN9qy23OzF4RJGiLIra8SCRgyoz+RU3KDSyknG+wFd294FBNkyxI+rTkkbnQcrk+2/5Na95wO0TVPJFGPDUMzYxhYgSCQOukZxQEQj51kFzO8eStx4fhLIRpQJAZGbCtgeJkdWGApJ6EV1U5uuXilZYoR4bqmdZY7okjYRtGrCvt5hnH2rvJy/akZFvDgkP/AGa7sN1bp1Ga25rONvmjVsHVuoPmA2O/fFAV4eZrhY7m5URTRSaUyVdGJ8DUmI2JwuSM5OTk+m9f8dvH4hxKGFznwjl8DAAyGIx7DQv1Jq1fiNzYlpaFhjW+0anYliNvwM/YVAvhdy+xzPJkvOdW/XTknP8AxElvoRQFrctWmlBXerXsodKgVsUAr5ivtKAUpSgFKUoBSlKAUpSgFDShoCG8c486XUZThck7qGCTHSpVSQH0HBwDhepXNR/h/wASLgT3H+yTygldMPeHAAceVCcE7jbf2rv8Z59lileOOxlcRtp1swRWIAOUznI3r3wHxWkuL5rWVJZ1jiELMgz4OvD5OCFy5674GQN9wJLwu5aWGN5IzE7qCYyclCf4ScDOPpW3ivKE4369/rXqgPmKqrjfBr2XxhKrNGSy6CEw6tNMuQeoKoYmHqAe9WtWKaHUMUB+f+TeYp+GSrazgKJBqQvnAZuq5HTzHHfB+oq1uHc6LKYv3JHil0ViyjdS4VcHzZZkx0wCRk1xee+SUuYyrDfqrDqpx/L2qDcv8xfskyW3EowwT+yn3yBqBHmGDpBCn2OMgHegJ7Y3cMiLJxC3jJ8aWPxnSNtXhtKVUkbjQEAyeun3rqDjdisRieMwRygPpaMoGV9RDkLuudDdcHy1uR8PtbmELpVo2cy4B2LNnUdvXUc+uTWQ8qwF1kbUzoU0szZIWMOFj36p+8k2P94nrQHSmgSWMqwDpIuCDuGVh+oIrSm5ZtXiWJ7aFo49kQopVQeoUEbD6VuWNmsMaxpnSgwuTnAHQfas9Aa9lwyKKMRRRokYGNCgAYPXI71ktOFxRxrGkSLGhyqBQFU5LZAxgHUSfrWUVlWgPVV9xhLy4k4hHAWdV1R6Cy6SJLZNKID0bWxbJ2xkb52sGsUNoiF2VVUyHU5AALMFCgse50hRv2AoCENa3zSy6FuF1mNdTSIAFinyxRQdK5iZwMZJwMkHpg47a3MEcks90ECR6AxdtLqBMpaRcAayGibI7ipVzFzTDZxGSZwoHQdz7AVTrm75hudtUNlE27H27Ds0noNwvU74FARe4lN9cKQNEAchdXTLNklvdv02FX5ytw0KgNcq95IgW2EMUYVEGAO/uSe5JyST1JrR5X5he0kFtcklCcRyn9Ec/oD9j7gWUBX2scUwI2rJQClKUApSlAKUpQClKUApSlAKGlfDQFdXfDLO4vbocRYrKHCw65GjAh0rpMRBAOW1Z/UV2OQ5ShuLXxxOlsw8OTqdD5IRm6Fh3x/SuXztZXckjSOLJLeH5DPgswIBJzjK5O2B6Cut8MmLcPRzpGtmwFRUUBToGkKNxhep3OftQEspSlAKUpQGC5tgwwagvNnJaToVdMjr7g+oPY1YNY5YQetAfn6BL/hLZgLTQA5KHJKj6Dcf8II9hU45b+MNrPhZSYX6Yfpn2PT9c1LuJcvK/QVBeP8Aw6ilJLxDP95dm/I6/fNAWLbcTjkGVYEexrZEg9aoZuRLiA/7Ndypjsc/9JA/5ayRXfGothOr/Ur/ANq0Be4YV7EoHeqI/wBYeOHbVGPsP++sEqcYmP7y70KeoDD/AKVz/wA1AXfxPmW3gUtLKigepqtuY/jepJjsY2lc7BiCB9h1b7DHvUZtfhu0jBriaWU/fH5YsQPoRUz4HyMke0cYTPUgbn6k7mgILDy1dX0njXzsT2TPT8HCD6b++1Tzlm+azxC66Yui4GAv1/rUx4dy6qDcV94vwBZEIxQGwrAjI3BqJ8/LbxWzS3BAXoBjJZjsFUdyf06nArWbmYcNVhc6jEvykDLZ7IPXNU5zXzZNxCcyynCgnw4s+WNem3qx6k+/ptQHRtfiXfRSIyTtoj2ETYKsoPRzjUTjbOc1enJfO8V/CHQ6WGzxn5kb0PqPQ9/zX5hBro8D45LaTLNA2ll6j+F17q47j9R2oD9aA19qK8k87xX8IdDhxs8Z+ZG9D6j0PepSDQH2lKUApSlAKUpQClKUApSlAcDiHJVvPc+PMrSHGPDdiYhgYyEO2a7scYUAKAABgAbAAdhXqlAKUpQClKUApSlAKxPbg9RWWlAc6bgyN2rSk5YU9q71KAjn+qq1li5ZQdq71KA58PB0XtW4kAHQVkpQCvhFfaUBX3xM5WF1blQdLA6lb0YdMjuNyK/P11avE5SQaWXqP8x6iv1zeWgdSDVV8/8AIIlBZRhh8rY6ex9RQFLUBrJdWrROUkGll6j/ADHqKx0B0eB8cltJ1mgbSy9Qflde6sO4/lX6L5J52iv4Q6HDjZ0PzI3ofUeh71+Ywa6PAuOS2k6zQthl2I7MvdWHcUB+tAa+1FeSOdor+EMhw67OhO6N6e49D3qUg0B9pSlAKUpQClKUApSlAKUpQClKUApSlAKUpQClKUApSlAKUpQClKUApSlAK1ryzDqQa2aUBUXP/IIlUsow4zpb09j6iqaurVonKSDDL2/kR6iv1zeWYcEEVVfP3IIlUsoww+VsdPY+ooClqA1lurR4nKSLpZe3+Y9RWKgOjwPjktpMs0LYZeo7MvdWHcfy61+iuSOd4r+EMhw67OhO6N/mD1B7ivzIDXQ4JxuW0mWaBsOvUdnXurjuP5dRQH601UqueG/GSzeJGkcxuR5kIYlT3GQMGlAWRSlKAUpSgFKUoBSlKAUpSgFKUoBSlKAUpSgFKUoBSlKAUpSgFKUoBSlKAVzOLqNJ2r5SgKF+J8QDIQBnURnG+Kgwr7SgFfRSlAfaUpQH/9k="/>
          <p:cNvSpPr>
            <a:spLocks noChangeAspect="1" noChangeArrowheads="1"/>
          </p:cNvSpPr>
          <p:nvPr/>
        </p:nvSpPr>
        <p:spPr bwMode="auto">
          <a:xfrm>
            <a:off x="63500" y="-895350"/>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Content Placeholder 9"/>
          <p:cNvSpPr>
            <a:spLocks noGrp="1"/>
          </p:cNvSpPr>
          <p:nvPr>
            <p:ph type="body" idx="1"/>
          </p:nvPr>
        </p:nvSpPr>
        <p:spPr>
          <a:xfrm>
            <a:off x="455612" y="1066800"/>
            <a:ext cx="4800601" cy="3352800"/>
          </a:xfrm>
          <a:ln>
            <a:solidFill>
              <a:schemeClr val="bg2"/>
            </a:solidFill>
          </a:ln>
        </p:spPr>
        <p:txBody>
          <a:bodyPr>
            <a:normAutofit/>
          </a:bodyPr>
          <a:lstStyle/>
          <a:p>
            <a:pPr algn="ctr">
              <a:lnSpc>
                <a:spcPct val="150000"/>
              </a:lnSpc>
              <a:buFont typeface="Wingdings" pitchFamily="2" charset="2"/>
              <a:buChar char="§"/>
            </a:pPr>
            <a:r>
              <a:rPr lang="en-US" sz="2800" dirty="0" smtClean="0">
                <a:solidFill>
                  <a:schemeClr val="bg2">
                    <a:lumMod val="40000"/>
                    <a:lumOff val="60000"/>
                  </a:schemeClr>
                </a:solidFill>
              </a:rPr>
              <a:t>Determine Committee</a:t>
            </a:r>
          </a:p>
          <a:p>
            <a:pPr algn="ctr">
              <a:lnSpc>
                <a:spcPct val="150000"/>
              </a:lnSpc>
              <a:buFont typeface="Wingdings" pitchFamily="2" charset="2"/>
              <a:buChar char="§"/>
            </a:pPr>
            <a:r>
              <a:rPr lang="en-US" sz="2800" dirty="0" smtClean="0">
                <a:solidFill>
                  <a:schemeClr val="bg2">
                    <a:lumMod val="40000"/>
                    <a:lumOff val="60000"/>
                  </a:schemeClr>
                </a:solidFill>
              </a:rPr>
              <a:t>Identify Supporters</a:t>
            </a:r>
          </a:p>
          <a:p>
            <a:pPr algn="ctr">
              <a:lnSpc>
                <a:spcPct val="150000"/>
              </a:lnSpc>
              <a:buFont typeface="Wingdings" pitchFamily="2" charset="2"/>
              <a:buChar char="§"/>
            </a:pPr>
            <a:r>
              <a:rPr lang="en-US" sz="2800" dirty="0" smtClean="0">
                <a:solidFill>
                  <a:schemeClr val="bg2">
                    <a:lumMod val="40000"/>
                    <a:lumOff val="60000"/>
                  </a:schemeClr>
                </a:solidFill>
              </a:rPr>
              <a:t>State Personnel/Experts </a:t>
            </a:r>
          </a:p>
          <a:p>
            <a:pPr algn="ctr">
              <a:lnSpc>
                <a:spcPct val="150000"/>
              </a:lnSpc>
              <a:buFont typeface="Wingdings" pitchFamily="2" charset="2"/>
              <a:buChar char="§"/>
            </a:pPr>
            <a:r>
              <a:rPr lang="en-US" sz="2800" dirty="0" smtClean="0">
                <a:solidFill>
                  <a:schemeClr val="bg2">
                    <a:lumMod val="40000"/>
                    <a:lumOff val="60000"/>
                  </a:schemeClr>
                </a:solidFill>
              </a:rPr>
              <a:t>Recruit Advocates </a:t>
            </a:r>
          </a:p>
          <a:p>
            <a:pPr algn="ctr">
              <a:lnSpc>
                <a:spcPct val="150000"/>
              </a:lnSpc>
              <a:buFont typeface="Wingdings" pitchFamily="2" charset="2"/>
              <a:buChar char="§"/>
            </a:pPr>
            <a:endParaRPr lang="en-US" sz="2800" dirty="0" smtClean="0">
              <a:solidFill>
                <a:schemeClr val="bg2">
                  <a:lumMod val="40000"/>
                  <a:lumOff val="60000"/>
                </a:schemeClr>
              </a:solidFill>
            </a:endParaRPr>
          </a:p>
          <a:p>
            <a:pPr algn="ctr"/>
            <a:endParaRPr lang="en-US" sz="1800" dirty="0" smtClean="0">
              <a:solidFill>
                <a:schemeClr val="bg2">
                  <a:lumMod val="60000"/>
                  <a:lumOff val="40000"/>
                </a:schemeClr>
              </a:solidFill>
            </a:endParaRPr>
          </a:p>
          <a:p>
            <a:pPr algn="ctr"/>
            <a:endParaRPr lang="en-US" sz="2800" dirty="0" smtClean="0">
              <a:solidFill>
                <a:schemeClr val="bg2">
                  <a:lumMod val="60000"/>
                  <a:lumOff val="40000"/>
                </a:schemeClr>
              </a:solidFill>
            </a:endParaRPr>
          </a:p>
          <a:p>
            <a:pPr algn="ctr">
              <a:buFont typeface="Wingdings" pitchFamily="2" charset="2"/>
              <a:buChar char="§"/>
            </a:pPr>
            <a:endParaRPr lang="en-US" sz="2800" dirty="0" smtClean="0">
              <a:solidFill>
                <a:schemeClr val="bg2">
                  <a:lumMod val="60000"/>
                  <a:lumOff val="40000"/>
                </a:schemeClr>
              </a:solidFill>
            </a:endParaRPr>
          </a:p>
          <a:p>
            <a:pPr algn="ctr"/>
            <a:endParaRPr lang="en-US" sz="2800" dirty="0" smtClean="0">
              <a:solidFill>
                <a:schemeClr val="bg2">
                  <a:lumMod val="60000"/>
                  <a:lumOff val="40000"/>
                </a:schemeClr>
              </a:solidFill>
            </a:endParaRPr>
          </a:p>
          <a:p>
            <a:pPr algn="ctr"/>
            <a:endParaRPr lang="en-US" dirty="0" smtClean="0"/>
          </a:p>
        </p:txBody>
      </p:sp>
      <p:sp>
        <p:nvSpPr>
          <p:cNvPr id="10" name="Title 1"/>
          <p:cNvSpPr>
            <a:spLocks noGrp="1"/>
          </p:cNvSpPr>
          <p:nvPr>
            <p:ph type="title"/>
          </p:nvPr>
        </p:nvSpPr>
        <p:spPr>
          <a:xfrm>
            <a:off x="0" y="5257800"/>
            <a:ext cx="10590212" cy="990600"/>
          </a:xfrm>
        </p:spPr>
        <p:txBody>
          <a:bodyPr>
            <a:noAutofit/>
          </a:bodyPr>
          <a:lstStyle/>
          <a:p>
            <a:pPr algn="ctr" eaLnBrk="1" hangingPunct="1"/>
            <a:r>
              <a:rPr lang="en-US" sz="4200" dirty="0" smtClean="0">
                <a:solidFill>
                  <a:srgbClr val="460046"/>
                </a:solidFill>
              </a:rPr>
              <a:t>The Missouri Association for Community Action </a:t>
            </a:r>
          </a:p>
        </p:txBody>
      </p:sp>
      <p:sp>
        <p:nvSpPr>
          <p:cNvPr id="7" name="Content Placeholder 9"/>
          <p:cNvSpPr txBox="1">
            <a:spLocks/>
          </p:cNvSpPr>
          <p:nvPr/>
        </p:nvSpPr>
        <p:spPr>
          <a:xfrm>
            <a:off x="6627812" y="1066800"/>
            <a:ext cx="4800601" cy="3352800"/>
          </a:xfrm>
          <a:prstGeom prst="rect">
            <a:avLst/>
          </a:prstGeom>
          <a:ln>
            <a:solidFill>
              <a:schemeClr val="bg2"/>
            </a:solidFill>
          </a:ln>
        </p:spPr>
        <p:txBody>
          <a:bodyPr vert="horz" lIns="91440" tIns="45720" rIns="91440" bIns="45720" rtlCol="0" anchor="t">
            <a:normAutofit/>
          </a:bodyPr>
          <a:lstStyle/>
          <a:p>
            <a:pPr marL="0" marR="0" lvl="0" indent="0" algn="ctr" defTabSz="914400" rtl="0" eaLnBrk="1" fontAlgn="auto" latinLnBrk="0" hangingPunct="1">
              <a:lnSpc>
                <a:spcPct val="150000"/>
              </a:lnSpc>
              <a:spcBef>
                <a:spcPts val="0"/>
              </a:spcBef>
              <a:spcAft>
                <a:spcPts val="0"/>
              </a:spcAft>
              <a:buClrTx/>
              <a:buSzPct val="110000"/>
              <a:buFont typeface="Wingdings" pitchFamily="2" charset="2"/>
              <a:buChar char="§"/>
              <a:tabLst/>
              <a:defRPr/>
            </a:pPr>
            <a:r>
              <a:rPr lang="en-US" sz="2800" dirty="0" smtClean="0">
                <a:solidFill>
                  <a:schemeClr val="bg2">
                    <a:lumMod val="40000"/>
                    <a:lumOff val="60000"/>
                  </a:schemeClr>
                </a:solidFill>
              </a:rPr>
              <a:t>Choosing a Strategic Style</a:t>
            </a:r>
          </a:p>
          <a:p>
            <a:pPr marL="0" marR="0" lvl="0" indent="0" algn="ctr" defTabSz="914400" rtl="0" eaLnBrk="1" fontAlgn="auto" latinLnBrk="0" hangingPunct="1">
              <a:lnSpc>
                <a:spcPct val="150000"/>
              </a:lnSpc>
              <a:spcBef>
                <a:spcPts val="0"/>
              </a:spcBef>
              <a:spcAft>
                <a:spcPts val="0"/>
              </a:spcAft>
              <a:buClrTx/>
              <a:buSzPct val="110000"/>
              <a:buFont typeface="Wingdings" pitchFamily="2" charset="2"/>
              <a:buChar char="§"/>
              <a:tabLst/>
              <a:defRPr/>
            </a:pPr>
            <a:r>
              <a:rPr kumimoji="0" lang="en-US" sz="2800" b="0" i="0" u="none" strike="noStrike" kern="1200" cap="none" spc="0" normalizeH="0" baseline="0" noProof="0" dirty="0" smtClean="0">
                <a:ln>
                  <a:noFill/>
                </a:ln>
                <a:solidFill>
                  <a:schemeClr val="bg2">
                    <a:lumMod val="40000"/>
                    <a:lumOff val="60000"/>
                  </a:schemeClr>
                </a:solidFill>
                <a:effectLst/>
                <a:uLnTx/>
                <a:uFillTx/>
                <a:latin typeface="+mn-lt"/>
                <a:ea typeface="+mn-ea"/>
                <a:cs typeface="+mn-cs"/>
              </a:rPr>
              <a:t>Staying</a:t>
            </a:r>
            <a:r>
              <a:rPr kumimoji="0" lang="en-US" sz="2800" b="0" i="0" u="none" strike="noStrike" kern="1200" cap="none" spc="0" normalizeH="0" noProof="0" dirty="0" smtClean="0">
                <a:ln>
                  <a:noFill/>
                </a:ln>
                <a:solidFill>
                  <a:schemeClr val="bg2">
                    <a:lumMod val="40000"/>
                    <a:lumOff val="60000"/>
                  </a:schemeClr>
                </a:solidFill>
                <a:effectLst/>
                <a:uLnTx/>
                <a:uFillTx/>
                <a:latin typeface="+mn-lt"/>
                <a:ea typeface="+mn-ea"/>
                <a:cs typeface="+mn-cs"/>
              </a:rPr>
              <a:t> Flexible </a:t>
            </a:r>
          </a:p>
          <a:p>
            <a:pPr marL="0" marR="0" lvl="0" indent="0" algn="ctr" defTabSz="914400" rtl="0" eaLnBrk="1" fontAlgn="auto" latinLnBrk="0" hangingPunct="1">
              <a:lnSpc>
                <a:spcPct val="150000"/>
              </a:lnSpc>
              <a:spcBef>
                <a:spcPts val="0"/>
              </a:spcBef>
              <a:spcAft>
                <a:spcPts val="0"/>
              </a:spcAft>
              <a:buClrTx/>
              <a:buSzPct val="110000"/>
              <a:buFont typeface="Wingdings" pitchFamily="2" charset="2"/>
              <a:buChar char="§"/>
              <a:tabLst/>
              <a:defRPr/>
            </a:pPr>
            <a:r>
              <a:rPr kumimoji="0" lang="en-US" sz="2800" b="0" i="0" u="none" strike="noStrike" kern="1200" cap="none" spc="0" normalizeH="0" baseline="0" noProof="0" dirty="0" smtClean="0">
                <a:ln>
                  <a:noFill/>
                </a:ln>
                <a:solidFill>
                  <a:schemeClr val="bg2">
                    <a:lumMod val="40000"/>
                    <a:lumOff val="60000"/>
                  </a:schemeClr>
                </a:solidFill>
                <a:effectLst/>
                <a:uLnTx/>
                <a:uFillTx/>
                <a:latin typeface="+mn-lt"/>
                <a:ea typeface="+mn-ea"/>
                <a:cs typeface="+mn-cs"/>
              </a:rPr>
              <a:t>Planning Strategies </a:t>
            </a:r>
          </a:p>
          <a:p>
            <a:pPr marL="0" marR="0" lvl="0" indent="0" algn="ctr" defTabSz="914400" rtl="0" eaLnBrk="1" fontAlgn="auto" latinLnBrk="0" hangingPunct="1">
              <a:lnSpc>
                <a:spcPct val="90000"/>
              </a:lnSpc>
              <a:spcBef>
                <a:spcPts val="0"/>
              </a:spcBef>
              <a:spcAft>
                <a:spcPts val="0"/>
              </a:spcAft>
              <a:buClrTx/>
              <a:buSzPct val="110000"/>
              <a:buFont typeface="Arial" pitchFamily="34" charset="0"/>
              <a:buNone/>
              <a:tabLst/>
              <a:defRPr/>
            </a:pPr>
            <a:endParaRPr kumimoji="0" lang="en-US" sz="1800" b="0" i="0" u="none" strike="noStrike" kern="1200" cap="none" spc="0" normalizeH="0" baseline="0" noProof="0" dirty="0" smtClean="0">
              <a:ln>
                <a:noFill/>
              </a:ln>
              <a:solidFill>
                <a:schemeClr val="bg2">
                  <a:lumMod val="60000"/>
                  <a:lumOff val="40000"/>
                </a:schemeClr>
              </a:solidFill>
              <a:effectLst/>
              <a:uLnTx/>
              <a:uFillTx/>
              <a:latin typeface="+mn-lt"/>
              <a:ea typeface="+mn-ea"/>
              <a:cs typeface="+mn-cs"/>
            </a:endParaRPr>
          </a:p>
          <a:p>
            <a:pPr marL="0" marR="0" lvl="0" indent="0" algn="ctr" defTabSz="914400" rtl="0" eaLnBrk="1" fontAlgn="auto" latinLnBrk="0" hangingPunct="1">
              <a:lnSpc>
                <a:spcPct val="90000"/>
              </a:lnSpc>
              <a:spcBef>
                <a:spcPts val="0"/>
              </a:spcBef>
              <a:spcAft>
                <a:spcPts val="0"/>
              </a:spcAft>
              <a:buClrTx/>
              <a:buSzPct val="110000"/>
              <a:buFont typeface="Arial" pitchFamily="34" charset="0"/>
              <a:buNone/>
              <a:tabLst/>
              <a:defRPr/>
            </a:pPr>
            <a:endParaRPr kumimoji="0" lang="en-US" sz="2800" b="0" i="0" u="none" strike="noStrike" kern="1200" cap="none" spc="0" normalizeH="0" baseline="0" noProof="0" dirty="0" smtClean="0">
              <a:ln>
                <a:noFill/>
              </a:ln>
              <a:solidFill>
                <a:schemeClr val="bg2">
                  <a:lumMod val="60000"/>
                  <a:lumOff val="40000"/>
                </a:schemeClr>
              </a:solidFill>
              <a:effectLst/>
              <a:uLnTx/>
              <a:uFillTx/>
              <a:latin typeface="+mn-lt"/>
              <a:ea typeface="+mn-ea"/>
              <a:cs typeface="+mn-cs"/>
            </a:endParaRPr>
          </a:p>
          <a:p>
            <a:pPr marL="0" marR="0" lvl="0" indent="0" algn="ctr" defTabSz="914400" rtl="0" eaLnBrk="1" fontAlgn="auto" latinLnBrk="0" hangingPunct="1">
              <a:lnSpc>
                <a:spcPct val="90000"/>
              </a:lnSpc>
              <a:spcBef>
                <a:spcPts val="0"/>
              </a:spcBef>
              <a:spcAft>
                <a:spcPts val="0"/>
              </a:spcAft>
              <a:buClrTx/>
              <a:buSzPct val="110000"/>
              <a:buFont typeface="Wingdings" pitchFamily="2" charset="2"/>
              <a:buChar char="§"/>
              <a:tabLst/>
              <a:defRPr/>
            </a:pPr>
            <a:endParaRPr kumimoji="0" lang="en-US" sz="2800" b="0" i="0" u="none" strike="noStrike" kern="1200" cap="none" spc="0" normalizeH="0" baseline="0" noProof="0" dirty="0" smtClean="0">
              <a:ln>
                <a:noFill/>
              </a:ln>
              <a:solidFill>
                <a:schemeClr val="bg2">
                  <a:lumMod val="60000"/>
                  <a:lumOff val="40000"/>
                </a:schemeClr>
              </a:solidFill>
              <a:effectLst/>
              <a:uLnTx/>
              <a:uFillTx/>
              <a:latin typeface="+mn-lt"/>
              <a:ea typeface="+mn-ea"/>
              <a:cs typeface="+mn-cs"/>
            </a:endParaRPr>
          </a:p>
          <a:p>
            <a:pPr marL="0" marR="0" lvl="0" indent="0" algn="ctr" defTabSz="914400" rtl="0" eaLnBrk="1" fontAlgn="auto" latinLnBrk="0" hangingPunct="1">
              <a:lnSpc>
                <a:spcPct val="90000"/>
              </a:lnSpc>
              <a:spcBef>
                <a:spcPts val="0"/>
              </a:spcBef>
              <a:spcAft>
                <a:spcPts val="0"/>
              </a:spcAft>
              <a:buClrTx/>
              <a:buSzPct val="110000"/>
              <a:buFont typeface="Arial" pitchFamily="34" charset="0"/>
              <a:buNone/>
              <a:tabLst/>
              <a:defRPr/>
            </a:pPr>
            <a:endParaRPr kumimoji="0" lang="en-US" sz="2800" b="0" i="0" u="none" strike="noStrike" kern="1200" cap="none" spc="0" normalizeH="0" baseline="0" noProof="0" dirty="0" smtClean="0">
              <a:ln>
                <a:noFill/>
              </a:ln>
              <a:solidFill>
                <a:schemeClr val="bg2">
                  <a:lumMod val="60000"/>
                  <a:lumOff val="40000"/>
                </a:schemeClr>
              </a:solidFill>
              <a:effectLst/>
              <a:uLnTx/>
              <a:uFillTx/>
              <a:latin typeface="+mn-lt"/>
              <a:ea typeface="+mn-ea"/>
              <a:cs typeface="+mn-cs"/>
            </a:endParaRPr>
          </a:p>
          <a:p>
            <a:pPr marL="0" marR="0" lvl="0" indent="0" algn="ctr" defTabSz="914400" rtl="0" eaLnBrk="1" fontAlgn="auto" latinLnBrk="0" hangingPunct="1">
              <a:lnSpc>
                <a:spcPct val="90000"/>
              </a:lnSpc>
              <a:spcBef>
                <a:spcPts val="0"/>
              </a:spcBef>
              <a:spcAft>
                <a:spcPts val="0"/>
              </a:spcAft>
              <a:buClrTx/>
              <a:buSzPct val="110000"/>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ext Placeholder 2"/>
          <p:cNvSpPr txBox="1">
            <a:spLocks/>
          </p:cNvSpPr>
          <p:nvPr/>
        </p:nvSpPr>
        <p:spPr>
          <a:xfrm>
            <a:off x="303212" y="228600"/>
            <a:ext cx="10744200" cy="685800"/>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90000"/>
              </a:lnSpc>
              <a:spcBef>
                <a:spcPts val="0"/>
              </a:spcBef>
              <a:spcAft>
                <a:spcPts val="0"/>
              </a:spcAft>
              <a:buClrTx/>
              <a:buSzPct val="110000"/>
              <a:buFont typeface="Arial" pitchFamily="34" charset="0"/>
              <a:buNone/>
              <a:tabLst/>
              <a:defRPr/>
            </a:pPr>
            <a:r>
              <a:rPr kumimoji="0" lang="en-US" sz="3200" b="0" i="0" u="none" strike="noStrike" kern="1200" cap="none" spc="0" normalizeH="0" baseline="0" noProof="0" dirty="0" smtClean="0">
                <a:ln>
                  <a:noFill/>
                </a:ln>
                <a:solidFill>
                  <a:schemeClr val="bg2">
                    <a:lumMod val="40000"/>
                    <a:lumOff val="60000"/>
                  </a:schemeClr>
                </a:solidFill>
                <a:effectLst/>
                <a:uLnTx/>
                <a:uFillTx/>
                <a:latin typeface="+mn-lt"/>
                <a:ea typeface="+mn-ea"/>
                <a:cs typeface="+mn-cs"/>
              </a:rPr>
              <a:t>Develop a Strategy</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1612" y="457200"/>
            <a:ext cx="9447213" cy="2819400"/>
          </a:xfrm>
        </p:spPr>
        <p:txBody>
          <a:bodyPr>
            <a:normAutofit/>
          </a:bodyPr>
          <a:lstStyle/>
          <a:p>
            <a:pPr algn="ctr" eaLnBrk="1" fontAlgn="auto" hangingPunct="1">
              <a:spcAft>
                <a:spcPts val="0"/>
              </a:spcAft>
              <a:defRPr/>
            </a:pPr>
            <a:r>
              <a:rPr lang="en-US" dirty="0" smtClean="0">
                <a:solidFill>
                  <a:schemeClr val="bg2">
                    <a:lumMod val="40000"/>
                    <a:lumOff val="60000"/>
                  </a:schemeClr>
                </a:solidFill>
              </a:rPr>
              <a:t>Establish a Plan of Action</a:t>
            </a:r>
            <a:endParaRPr lang="en-US" dirty="0">
              <a:solidFill>
                <a:schemeClr val="bg2">
                  <a:lumMod val="40000"/>
                  <a:lumOff val="60000"/>
                </a:schemeClr>
              </a:solidFill>
            </a:endParaRPr>
          </a:p>
        </p:txBody>
      </p:sp>
      <p:sp>
        <p:nvSpPr>
          <p:cNvPr id="4" name="TextBox 3"/>
          <p:cNvSpPr txBox="1"/>
          <p:nvPr/>
        </p:nvSpPr>
        <p:spPr>
          <a:xfrm>
            <a:off x="1141412" y="1"/>
            <a:ext cx="2539339" cy="4708981"/>
          </a:xfrm>
          <a:prstGeom prst="rect">
            <a:avLst/>
          </a:prstGeom>
          <a:noFill/>
        </p:spPr>
        <p:txBody>
          <a:bodyPr wrap="square">
            <a:spAutoFit/>
          </a:bodyPr>
          <a:lstStyle/>
          <a:p>
            <a:pPr>
              <a:defRPr/>
            </a:pPr>
            <a:r>
              <a:rPr lang="en-US" sz="30000" b="1" dirty="0">
                <a:solidFill>
                  <a:srgbClr val="002060"/>
                </a:solidFill>
                <a:latin typeface="Garamond" pitchFamily="18" charset="0"/>
                <a:cs typeface="Times New Roman" pitchFamily="18" charset="0"/>
              </a:rPr>
              <a:t>5</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5257800"/>
            <a:ext cx="10590212" cy="990600"/>
          </a:xfrm>
        </p:spPr>
        <p:txBody>
          <a:bodyPr>
            <a:noAutofit/>
          </a:bodyPr>
          <a:lstStyle/>
          <a:p>
            <a:pPr algn="ctr" eaLnBrk="1" hangingPunct="1"/>
            <a:r>
              <a:rPr lang="en-US" sz="4200" dirty="0" smtClean="0">
                <a:solidFill>
                  <a:srgbClr val="460046"/>
                </a:solidFill>
              </a:rPr>
              <a:t>The Missouri Association for Community Action </a:t>
            </a:r>
          </a:p>
        </p:txBody>
      </p:sp>
      <p:sp>
        <p:nvSpPr>
          <p:cNvPr id="11268" name="Text Placeholder 2"/>
          <p:cNvSpPr>
            <a:spLocks noGrp="1"/>
          </p:cNvSpPr>
          <p:nvPr>
            <p:ph type="body" idx="1"/>
          </p:nvPr>
        </p:nvSpPr>
        <p:spPr>
          <a:xfrm>
            <a:off x="4722812" y="304800"/>
            <a:ext cx="7086601" cy="685800"/>
          </a:xfrm>
        </p:spPr>
        <p:txBody>
          <a:bodyPr>
            <a:normAutofit/>
          </a:bodyPr>
          <a:lstStyle/>
          <a:p>
            <a:pPr algn="ctr" eaLnBrk="1" hangingPunct="1"/>
            <a:r>
              <a:rPr lang="en-US" sz="4000" b="1" dirty="0" smtClean="0">
                <a:solidFill>
                  <a:schemeClr val="bg2">
                    <a:lumMod val="40000"/>
                    <a:lumOff val="60000"/>
                  </a:schemeClr>
                </a:solidFill>
              </a:rPr>
              <a:t>Establish a Plan of Action</a:t>
            </a:r>
          </a:p>
        </p:txBody>
      </p:sp>
      <p:sp>
        <p:nvSpPr>
          <p:cNvPr id="11267" name="Content Placeholder 4"/>
          <p:cNvSpPr>
            <a:spLocks noGrp="1"/>
          </p:cNvSpPr>
          <p:nvPr>
            <p:ph sz="quarter" idx="4294967295"/>
          </p:nvPr>
        </p:nvSpPr>
        <p:spPr>
          <a:xfrm>
            <a:off x="5332412" y="685800"/>
            <a:ext cx="6553200" cy="4038600"/>
          </a:xfrm>
        </p:spPr>
        <p:txBody>
          <a:bodyPr anchor="ctr">
            <a:noAutofit/>
          </a:bodyPr>
          <a:lstStyle/>
          <a:p>
            <a:pPr marL="273050" indent="-273050" eaLnBrk="1" hangingPunct="1">
              <a:lnSpc>
                <a:spcPct val="90000"/>
              </a:lnSpc>
              <a:buFont typeface="Wingdings" pitchFamily="2" charset="2"/>
              <a:buChar char="§"/>
            </a:pPr>
            <a:r>
              <a:rPr lang="en-US" sz="3200" b="1" dirty="0" smtClean="0">
                <a:solidFill>
                  <a:schemeClr val="bg2">
                    <a:lumMod val="40000"/>
                    <a:lumOff val="60000"/>
                  </a:schemeClr>
                </a:solidFill>
              </a:rPr>
              <a:t>Clear Message</a:t>
            </a:r>
          </a:p>
          <a:p>
            <a:pPr marL="273050" indent="-273050" eaLnBrk="1" hangingPunct="1">
              <a:lnSpc>
                <a:spcPct val="90000"/>
              </a:lnSpc>
              <a:buFont typeface="Wingdings" pitchFamily="2" charset="2"/>
              <a:buChar char="§"/>
            </a:pPr>
            <a:r>
              <a:rPr lang="en-US" sz="3200" b="1" dirty="0" smtClean="0">
                <a:solidFill>
                  <a:schemeClr val="bg2">
                    <a:lumMod val="40000"/>
                    <a:lumOff val="60000"/>
                  </a:schemeClr>
                </a:solidFill>
              </a:rPr>
              <a:t>Supporting Material</a:t>
            </a:r>
          </a:p>
          <a:p>
            <a:pPr marL="273050" indent="-273050" eaLnBrk="1" hangingPunct="1">
              <a:lnSpc>
                <a:spcPct val="90000"/>
              </a:lnSpc>
              <a:buFont typeface="Wingdings" pitchFamily="2" charset="2"/>
              <a:buChar char="§"/>
            </a:pPr>
            <a:r>
              <a:rPr lang="en-US" sz="3200" b="1" dirty="0" smtClean="0">
                <a:solidFill>
                  <a:schemeClr val="bg2">
                    <a:lumMod val="40000"/>
                    <a:lumOff val="60000"/>
                  </a:schemeClr>
                </a:solidFill>
              </a:rPr>
              <a:t>Schedule of Legislative Contacts</a:t>
            </a:r>
          </a:p>
          <a:p>
            <a:pPr marL="273050" indent="-273050" eaLnBrk="1" hangingPunct="1">
              <a:lnSpc>
                <a:spcPct val="90000"/>
              </a:lnSpc>
              <a:buFont typeface="Wingdings" pitchFamily="2" charset="2"/>
              <a:buChar char="§"/>
            </a:pPr>
            <a:r>
              <a:rPr lang="en-US" sz="3200" b="1" dirty="0" smtClean="0">
                <a:solidFill>
                  <a:schemeClr val="bg2">
                    <a:lumMod val="40000"/>
                    <a:lumOff val="60000"/>
                  </a:schemeClr>
                </a:solidFill>
              </a:rPr>
              <a:t>Develop  Tactics/Action Steps </a:t>
            </a:r>
            <a:endParaRPr lang="en-US" sz="2800" dirty="0" smtClean="0">
              <a:solidFill>
                <a:schemeClr val="bg2">
                  <a:lumMod val="40000"/>
                  <a:lumOff val="60000"/>
                </a:schemeClr>
              </a:solidFill>
            </a:endParaRPr>
          </a:p>
        </p:txBody>
      </p:sp>
      <p:pic>
        <p:nvPicPr>
          <p:cNvPr id="7" name="Picture 6" descr="http://www.crcna.org/site_uploads/uploads/osjha/mdgs/mdghands.jpg"/>
          <p:cNvPicPr>
            <a:picLocks noChangeAspect="1" noChangeArrowheads="1"/>
          </p:cNvPicPr>
          <p:nvPr/>
        </p:nvPicPr>
        <p:blipFill>
          <a:blip r:embed="rId3" cstate="print"/>
          <a:srcRect/>
          <a:stretch>
            <a:fillRect/>
          </a:stretch>
        </p:blipFill>
        <p:spPr bwMode="auto">
          <a:xfrm>
            <a:off x="912812" y="457200"/>
            <a:ext cx="4000500" cy="3840480"/>
          </a:xfrm>
          <a:prstGeom prst="rect">
            <a:avLst/>
          </a:prstGeom>
          <a:noFill/>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1612" y="457200"/>
            <a:ext cx="9447213" cy="2819400"/>
          </a:xfrm>
        </p:spPr>
        <p:txBody>
          <a:bodyPr>
            <a:normAutofit/>
          </a:bodyPr>
          <a:lstStyle/>
          <a:p>
            <a:pPr algn="ctr" eaLnBrk="1" fontAlgn="auto" hangingPunct="1">
              <a:spcAft>
                <a:spcPts val="0"/>
              </a:spcAft>
              <a:defRPr/>
            </a:pPr>
            <a:r>
              <a:rPr lang="en-US" dirty="0" smtClean="0">
                <a:solidFill>
                  <a:schemeClr val="bg2">
                    <a:lumMod val="40000"/>
                    <a:lumOff val="60000"/>
                  </a:schemeClr>
                </a:solidFill>
              </a:rPr>
              <a:t>Build your Base of Support </a:t>
            </a:r>
            <a:endParaRPr lang="en-US" dirty="0">
              <a:solidFill>
                <a:schemeClr val="bg2">
                  <a:lumMod val="40000"/>
                  <a:lumOff val="60000"/>
                </a:schemeClr>
              </a:solidFill>
            </a:endParaRPr>
          </a:p>
        </p:txBody>
      </p:sp>
      <p:sp>
        <p:nvSpPr>
          <p:cNvPr id="4" name="TextBox 3"/>
          <p:cNvSpPr txBox="1"/>
          <p:nvPr/>
        </p:nvSpPr>
        <p:spPr>
          <a:xfrm>
            <a:off x="1141412" y="1"/>
            <a:ext cx="2539339" cy="4708981"/>
          </a:xfrm>
          <a:prstGeom prst="rect">
            <a:avLst/>
          </a:prstGeom>
          <a:noFill/>
        </p:spPr>
        <p:txBody>
          <a:bodyPr wrap="square">
            <a:spAutoFit/>
          </a:bodyPr>
          <a:lstStyle/>
          <a:p>
            <a:pPr>
              <a:defRPr/>
            </a:pPr>
            <a:r>
              <a:rPr lang="en-US" sz="30000" b="1" dirty="0">
                <a:solidFill>
                  <a:srgbClr val="002060"/>
                </a:solidFill>
                <a:latin typeface="Garamond" pitchFamily="18" charset="0"/>
                <a:cs typeface="Times New Roman" pitchFamily="18" charset="0"/>
              </a:rPr>
              <a:t>6</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5257800"/>
            <a:ext cx="10590212" cy="990600"/>
          </a:xfrm>
        </p:spPr>
        <p:txBody>
          <a:bodyPr>
            <a:noAutofit/>
          </a:bodyPr>
          <a:lstStyle/>
          <a:p>
            <a:pPr algn="ctr" eaLnBrk="1" hangingPunct="1"/>
            <a:r>
              <a:rPr lang="en-US" sz="4200" dirty="0" smtClean="0">
                <a:solidFill>
                  <a:srgbClr val="460046"/>
                </a:solidFill>
              </a:rPr>
              <a:t>The Missouri Association for Community Action </a:t>
            </a:r>
          </a:p>
        </p:txBody>
      </p:sp>
      <p:sp>
        <p:nvSpPr>
          <p:cNvPr id="11268" name="Text Placeholder 2"/>
          <p:cNvSpPr>
            <a:spLocks noGrp="1"/>
          </p:cNvSpPr>
          <p:nvPr>
            <p:ph type="body" idx="1"/>
          </p:nvPr>
        </p:nvSpPr>
        <p:spPr>
          <a:xfrm>
            <a:off x="531812" y="381000"/>
            <a:ext cx="7086601" cy="685800"/>
          </a:xfrm>
        </p:spPr>
        <p:txBody>
          <a:bodyPr>
            <a:normAutofit/>
          </a:bodyPr>
          <a:lstStyle/>
          <a:p>
            <a:pPr algn="ctr" eaLnBrk="1" hangingPunct="1"/>
            <a:r>
              <a:rPr lang="en-US" sz="4000" b="1" dirty="0" smtClean="0">
                <a:solidFill>
                  <a:schemeClr val="bg2">
                    <a:lumMod val="40000"/>
                    <a:lumOff val="60000"/>
                  </a:schemeClr>
                </a:solidFill>
              </a:rPr>
              <a:t>Build your Base of Support</a:t>
            </a:r>
          </a:p>
        </p:txBody>
      </p:sp>
      <p:sp>
        <p:nvSpPr>
          <p:cNvPr id="11267" name="Content Placeholder 4"/>
          <p:cNvSpPr>
            <a:spLocks noGrp="1"/>
          </p:cNvSpPr>
          <p:nvPr>
            <p:ph sz="quarter" idx="4294967295"/>
          </p:nvPr>
        </p:nvSpPr>
        <p:spPr>
          <a:xfrm>
            <a:off x="760412" y="990600"/>
            <a:ext cx="8305800" cy="3733800"/>
          </a:xfrm>
        </p:spPr>
        <p:txBody>
          <a:bodyPr anchor="ctr">
            <a:noAutofit/>
          </a:bodyPr>
          <a:lstStyle/>
          <a:p>
            <a:pPr marL="273050" indent="-273050" eaLnBrk="1" hangingPunct="1">
              <a:lnSpc>
                <a:spcPct val="90000"/>
              </a:lnSpc>
              <a:buFont typeface="Wingdings" pitchFamily="2" charset="2"/>
              <a:buChar char="§"/>
            </a:pPr>
            <a:r>
              <a:rPr lang="en-US" sz="3200" b="1" dirty="0" smtClean="0">
                <a:solidFill>
                  <a:schemeClr val="bg2">
                    <a:lumMod val="40000"/>
                    <a:lumOff val="60000"/>
                  </a:schemeClr>
                </a:solidFill>
              </a:rPr>
              <a:t>Communication</a:t>
            </a:r>
          </a:p>
          <a:p>
            <a:pPr marL="273050" indent="-273050" eaLnBrk="1" hangingPunct="1">
              <a:lnSpc>
                <a:spcPct val="90000"/>
              </a:lnSpc>
              <a:buFont typeface="Wingdings" pitchFamily="2" charset="2"/>
              <a:buChar char="§"/>
            </a:pPr>
            <a:r>
              <a:rPr lang="en-US" sz="3200" b="1" dirty="0" smtClean="0">
                <a:solidFill>
                  <a:schemeClr val="bg2">
                    <a:lumMod val="40000"/>
                    <a:lumOff val="60000"/>
                  </a:schemeClr>
                </a:solidFill>
              </a:rPr>
              <a:t>Recruit</a:t>
            </a:r>
          </a:p>
          <a:p>
            <a:pPr marL="273050" indent="-273050" eaLnBrk="1" hangingPunct="1">
              <a:lnSpc>
                <a:spcPct val="90000"/>
              </a:lnSpc>
              <a:buFont typeface="Wingdings" pitchFamily="2" charset="2"/>
              <a:buChar char="§"/>
            </a:pPr>
            <a:r>
              <a:rPr lang="en-US" sz="3200" b="1" dirty="0" smtClean="0">
                <a:solidFill>
                  <a:schemeClr val="bg2">
                    <a:lumMod val="40000"/>
                    <a:lumOff val="60000"/>
                  </a:schemeClr>
                </a:solidFill>
              </a:rPr>
              <a:t>Mobilize</a:t>
            </a:r>
          </a:p>
          <a:p>
            <a:pPr marL="273050" indent="-273050" eaLnBrk="1" hangingPunct="1">
              <a:lnSpc>
                <a:spcPct val="90000"/>
              </a:lnSpc>
              <a:buFont typeface="Wingdings" pitchFamily="2" charset="2"/>
              <a:buChar char="§"/>
            </a:pPr>
            <a:r>
              <a:rPr lang="en-US" sz="3200" b="1" dirty="0" smtClean="0">
                <a:solidFill>
                  <a:schemeClr val="bg2">
                    <a:lumMod val="40000"/>
                    <a:lumOff val="60000"/>
                  </a:schemeClr>
                </a:solidFill>
              </a:rPr>
              <a:t>Grassroots Efforts </a:t>
            </a:r>
          </a:p>
        </p:txBody>
      </p:sp>
      <p:pic>
        <p:nvPicPr>
          <p:cNvPr id="6" name="Picture 2" descr="http://www.apperson.com/images/home-page/support.jpg?sfvrsn=0"/>
          <p:cNvPicPr>
            <a:picLocks noChangeAspect="1" noChangeArrowheads="1"/>
          </p:cNvPicPr>
          <p:nvPr/>
        </p:nvPicPr>
        <p:blipFill>
          <a:blip r:embed="rId3"/>
          <a:srcRect/>
          <a:stretch>
            <a:fillRect/>
          </a:stretch>
        </p:blipFill>
        <p:spPr bwMode="auto">
          <a:xfrm>
            <a:off x="5484812" y="1219200"/>
            <a:ext cx="5867400" cy="3095625"/>
          </a:xfrm>
          <a:prstGeom prst="rect">
            <a:avLst/>
          </a:prstGeo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G_0172.JPG"/>
          <p:cNvPicPr>
            <a:picLocks noChangeAspect="1"/>
          </p:cNvPicPr>
          <p:nvPr/>
        </p:nvPicPr>
        <p:blipFill>
          <a:blip r:embed="rId3" cstate="print"/>
          <a:stretch>
            <a:fillRect/>
          </a:stretch>
        </p:blipFill>
        <p:spPr>
          <a:xfrm>
            <a:off x="4266089" y="4648200"/>
            <a:ext cx="3792079" cy="22098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914162" y="304801"/>
            <a:ext cx="10360501" cy="1981200"/>
          </a:xfrm>
        </p:spPr>
        <p:txBody>
          <a:bodyPr>
            <a:normAutofit/>
          </a:bodyPr>
          <a:lstStyle/>
          <a:p>
            <a:pPr algn="ctr">
              <a:defRPr/>
            </a:pPr>
            <a:r>
              <a:rPr lang="en-US" sz="6600" dirty="0" smtClean="0">
                <a:solidFill>
                  <a:srgbClr val="4A1957"/>
                </a:solidFill>
              </a:rPr>
              <a:t>Developing an Advocacy Plan</a:t>
            </a:r>
            <a:endParaRPr sz="6600" dirty="0">
              <a:solidFill>
                <a:srgbClr val="4A1957"/>
              </a:solidFill>
            </a:endParaRPr>
          </a:p>
        </p:txBody>
      </p:sp>
      <p:sp>
        <p:nvSpPr>
          <p:cNvPr id="5124" name="Subtitle 2"/>
          <p:cNvSpPr>
            <a:spLocks noGrp="1"/>
          </p:cNvSpPr>
          <p:nvPr>
            <p:ph type="subTitle" idx="1"/>
          </p:nvPr>
        </p:nvSpPr>
        <p:spPr>
          <a:xfrm>
            <a:off x="0" y="2743200"/>
            <a:ext cx="12188825" cy="762000"/>
          </a:xfrm>
        </p:spPr>
        <p:txBody>
          <a:bodyPr>
            <a:normAutofit/>
          </a:bodyPr>
          <a:lstStyle/>
          <a:p>
            <a:pPr algn="ctr"/>
            <a:r>
              <a:rPr lang="en-US" sz="4000" dirty="0" smtClean="0"/>
              <a:t>Putting it to Work </a:t>
            </a:r>
            <a:endParaRPr sz="4000" dirty="0" smtClean="0"/>
          </a:p>
        </p:txBody>
      </p:sp>
      <p:pic>
        <p:nvPicPr>
          <p:cNvPr id="5" name="Picture 4" descr="6902.jpg"/>
          <p:cNvPicPr>
            <a:picLocks noChangeAspect="1"/>
          </p:cNvPicPr>
          <p:nvPr/>
        </p:nvPicPr>
        <p:blipFill>
          <a:blip r:embed="rId4" cstate="print"/>
          <a:stretch>
            <a:fillRect/>
          </a:stretch>
        </p:blipFill>
        <p:spPr>
          <a:xfrm>
            <a:off x="7719589" y="4648200"/>
            <a:ext cx="4469236" cy="22098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6" name="Picture 5" descr="2484.jpg"/>
          <p:cNvPicPr>
            <a:picLocks noChangeAspect="1"/>
          </p:cNvPicPr>
          <p:nvPr/>
        </p:nvPicPr>
        <p:blipFill>
          <a:blip r:embed="rId5" cstate="print"/>
          <a:stretch>
            <a:fillRect/>
          </a:stretch>
        </p:blipFill>
        <p:spPr>
          <a:xfrm>
            <a:off x="0" y="4648200"/>
            <a:ext cx="4672383" cy="2209800"/>
          </a:xfrm>
          <a:prstGeom prst="rect">
            <a:avLst/>
          </a:prstGeom>
          <a:ln w="38100" cap="sq">
            <a:noFill/>
            <a:prstDash val="solid"/>
            <a:miter lim="800000"/>
          </a:ln>
          <a:effectLst>
            <a:outerShdw blurRad="50800" dist="38100" dir="2700000" algn="tl" rotWithShape="0">
              <a:srgbClr val="000000">
                <a:alpha val="43000"/>
              </a:srgbClr>
            </a:outerShdw>
          </a:effec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1612" y="457200"/>
            <a:ext cx="9447213" cy="2819400"/>
          </a:xfrm>
        </p:spPr>
        <p:txBody>
          <a:bodyPr>
            <a:normAutofit/>
          </a:bodyPr>
          <a:lstStyle/>
          <a:p>
            <a:pPr algn="ctr" eaLnBrk="1" fontAlgn="auto" hangingPunct="1">
              <a:spcAft>
                <a:spcPts val="0"/>
              </a:spcAft>
              <a:defRPr/>
            </a:pPr>
            <a:r>
              <a:rPr lang="en-US" dirty="0" smtClean="0">
                <a:solidFill>
                  <a:schemeClr val="bg2">
                    <a:lumMod val="40000"/>
                    <a:lumOff val="60000"/>
                  </a:schemeClr>
                </a:solidFill>
              </a:rPr>
              <a:t>Get to Know People and Key Players </a:t>
            </a:r>
            <a:endParaRPr lang="en-US" dirty="0">
              <a:solidFill>
                <a:schemeClr val="bg2">
                  <a:lumMod val="40000"/>
                  <a:lumOff val="60000"/>
                </a:schemeClr>
              </a:solidFill>
            </a:endParaRPr>
          </a:p>
        </p:txBody>
      </p:sp>
      <p:sp>
        <p:nvSpPr>
          <p:cNvPr id="4" name="TextBox 3"/>
          <p:cNvSpPr txBox="1"/>
          <p:nvPr/>
        </p:nvSpPr>
        <p:spPr>
          <a:xfrm>
            <a:off x="1141412" y="1"/>
            <a:ext cx="2539339" cy="4708981"/>
          </a:xfrm>
          <a:prstGeom prst="rect">
            <a:avLst/>
          </a:prstGeom>
          <a:noFill/>
        </p:spPr>
        <p:txBody>
          <a:bodyPr wrap="square">
            <a:spAutoFit/>
          </a:bodyPr>
          <a:lstStyle/>
          <a:p>
            <a:pPr>
              <a:defRPr/>
            </a:pPr>
            <a:r>
              <a:rPr lang="en-US" sz="30000" b="1" dirty="0">
                <a:solidFill>
                  <a:srgbClr val="002060"/>
                </a:solidFill>
                <a:latin typeface="Garamond" pitchFamily="18" charset="0"/>
                <a:cs typeface="Times New Roman" pitchFamily="18" charset="0"/>
              </a:rPr>
              <a:t>7</a:t>
            </a:r>
          </a:p>
        </p:txBody>
      </p:sp>
      <p:pic>
        <p:nvPicPr>
          <p:cNvPr id="88066" name="Picture 2" descr="http://www.psysr.org/blog/wp-content/uploads/2009/03/legislators.jpg?w=300"/>
          <p:cNvPicPr>
            <a:picLocks noChangeAspect="1" noChangeArrowheads="1"/>
          </p:cNvPicPr>
          <p:nvPr/>
        </p:nvPicPr>
        <p:blipFill>
          <a:blip r:embed="rId3"/>
          <a:srcRect/>
          <a:stretch>
            <a:fillRect/>
          </a:stretch>
        </p:blipFill>
        <p:spPr bwMode="auto">
          <a:xfrm>
            <a:off x="2513012" y="3352800"/>
            <a:ext cx="4743450" cy="3267075"/>
          </a:xfrm>
          <a:prstGeom prst="rect">
            <a:avLst/>
          </a:prstGeom>
          <a:noFill/>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1612" y="457200"/>
            <a:ext cx="9447213" cy="2819400"/>
          </a:xfrm>
        </p:spPr>
        <p:txBody>
          <a:bodyPr>
            <a:normAutofit/>
          </a:bodyPr>
          <a:lstStyle/>
          <a:p>
            <a:pPr algn="ctr" eaLnBrk="1" fontAlgn="auto" hangingPunct="1">
              <a:spcAft>
                <a:spcPts val="0"/>
              </a:spcAft>
              <a:defRPr/>
            </a:pPr>
            <a:r>
              <a:rPr lang="en-US" dirty="0" smtClean="0">
                <a:solidFill>
                  <a:schemeClr val="bg2">
                    <a:lumMod val="40000"/>
                    <a:lumOff val="60000"/>
                  </a:schemeClr>
                </a:solidFill>
              </a:rPr>
              <a:t>Know the Process </a:t>
            </a:r>
            <a:endParaRPr lang="en-US" dirty="0">
              <a:solidFill>
                <a:schemeClr val="bg2">
                  <a:lumMod val="40000"/>
                  <a:lumOff val="60000"/>
                </a:schemeClr>
              </a:solidFill>
            </a:endParaRPr>
          </a:p>
        </p:txBody>
      </p:sp>
      <p:sp>
        <p:nvSpPr>
          <p:cNvPr id="4" name="TextBox 3"/>
          <p:cNvSpPr txBox="1"/>
          <p:nvPr/>
        </p:nvSpPr>
        <p:spPr>
          <a:xfrm>
            <a:off x="1141412" y="1"/>
            <a:ext cx="2539339" cy="4708981"/>
          </a:xfrm>
          <a:prstGeom prst="rect">
            <a:avLst/>
          </a:prstGeom>
          <a:noFill/>
        </p:spPr>
        <p:txBody>
          <a:bodyPr wrap="square">
            <a:spAutoFit/>
          </a:bodyPr>
          <a:lstStyle/>
          <a:p>
            <a:pPr>
              <a:defRPr/>
            </a:pPr>
            <a:r>
              <a:rPr lang="en-US" sz="30000" b="1" dirty="0">
                <a:solidFill>
                  <a:srgbClr val="002060"/>
                </a:solidFill>
                <a:latin typeface="Garamond" pitchFamily="18" charset="0"/>
                <a:cs typeface="Times New Roman" pitchFamily="18" charset="0"/>
              </a:rPr>
              <a:t>8</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Content Placeholder 9"/>
          <p:cNvSpPr>
            <a:spLocks noGrp="1"/>
          </p:cNvSpPr>
          <p:nvPr>
            <p:ph type="body" idx="1"/>
          </p:nvPr>
        </p:nvSpPr>
        <p:spPr>
          <a:xfrm>
            <a:off x="1065212" y="1066800"/>
            <a:ext cx="5562600" cy="3352800"/>
          </a:xfrm>
          <a:ln>
            <a:solidFill>
              <a:schemeClr val="bg2"/>
            </a:solidFill>
          </a:ln>
        </p:spPr>
        <p:txBody>
          <a:bodyPr>
            <a:normAutofit/>
          </a:bodyPr>
          <a:lstStyle/>
          <a:p>
            <a:pPr algn="ctr">
              <a:lnSpc>
                <a:spcPct val="150000"/>
              </a:lnSpc>
              <a:buFont typeface="Wingdings" pitchFamily="2" charset="2"/>
              <a:buChar char="§"/>
            </a:pPr>
            <a:r>
              <a:rPr lang="en-US" sz="2800" dirty="0" smtClean="0">
                <a:solidFill>
                  <a:schemeClr val="bg2">
                    <a:lumMod val="40000"/>
                    <a:lumOff val="60000"/>
                  </a:schemeClr>
                </a:solidFill>
              </a:rPr>
              <a:t>Get a sponsor</a:t>
            </a:r>
          </a:p>
          <a:p>
            <a:pPr algn="ctr">
              <a:lnSpc>
                <a:spcPct val="150000"/>
              </a:lnSpc>
              <a:buFont typeface="Wingdings" pitchFamily="2" charset="2"/>
              <a:buChar char="§"/>
            </a:pPr>
            <a:r>
              <a:rPr lang="en-US" sz="2800" dirty="0" smtClean="0">
                <a:solidFill>
                  <a:schemeClr val="bg2">
                    <a:lumMod val="40000"/>
                    <a:lumOff val="60000"/>
                  </a:schemeClr>
                </a:solidFill>
              </a:rPr>
              <a:t>Bill Language </a:t>
            </a:r>
          </a:p>
          <a:p>
            <a:pPr algn="ctr">
              <a:lnSpc>
                <a:spcPct val="150000"/>
              </a:lnSpc>
              <a:buFont typeface="Wingdings" pitchFamily="2" charset="2"/>
              <a:buChar char="§"/>
            </a:pPr>
            <a:r>
              <a:rPr lang="en-US" sz="2800" dirty="0" smtClean="0">
                <a:solidFill>
                  <a:schemeClr val="bg2">
                    <a:lumMod val="40000"/>
                    <a:lumOff val="60000"/>
                  </a:schemeClr>
                </a:solidFill>
              </a:rPr>
              <a:t>Committees</a:t>
            </a:r>
          </a:p>
          <a:p>
            <a:pPr algn="ctr">
              <a:lnSpc>
                <a:spcPct val="150000"/>
              </a:lnSpc>
              <a:buFont typeface="Wingdings" pitchFamily="2" charset="2"/>
              <a:buChar char="§"/>
            </a:pPr>
            <a:r>
              <a:rPr lang="en-US" sz="2800" dirty="0" smtClean="0">
                <a:solidFill>
                  <a:schemeClr val="bg2">
                    <a:lumMod val="40000"/>
                    <a:lumOff val="60000"/>
                  </a:schemeClr>
                </a:solidFill>
              </a:rPr>
              <a:t>Other Members </a:t>
            </a:r>
          </a:p>
          <a:p>
            <a:pPr algn="ctr">
              <a:lnSpc>
                <a:spcPct val="150000"/>
              </a:lnSpc>
              <a:buFont typeface="Wingdings" pitchFamily="2" charset="2"/>
              <a:buChar char="§"/>
            </a:pPr>
            <a:endParaRPr lang="en-US" sz="2800" dirty="0" smtClean="0">
              <a:solidFill>
                <a:schemeClr val="bg2">
                  <a:lumMod val="40000"/>
                  <a:lumOff val="60000"/>
                </a:schemeClr>
              </a:solidFill>
            </a:endParaRPr>
          </a:p>
          <a:p>
            <a:pPr algn="ctr"/>
            <a:endParaRPr lang="en-US" sz="1800" dirty="0" smtClean="0">
              <a:solidFill>
                <a:schemeClr val="bg2">
                  <a:lumMod val="60000"/>
                  <a:lumOff val="40000"/>
                </a:schemeClr>
              </a:solidFill>
            </a:endParaRPr>
          </a:p>
          <a:p>
            <a:pPr algn="ctr"/>
            <a:endParaRPr lang="en-US" sz="2800" dirty="0" smtClean="0">
              <a:solidFill>
                <a:schemeClr val="bg2">
                  <a:lumMod val="60000"/>
                  <a:lumOff val="40000"/>
                </a:schemeClr>
              </a:solidFill>
            </a:endParaRPr>
          </a:p>
          <a:p>
            <a:pPr algn="ctr">
              <a:buFont typeface="Wingdings" pitchFamily="2" charset="2"/>
              <a:buChar char="§"/>
            </a:pPr>
            <a:endParaRPr lang="en-US" sz="2800" dirty="0" smtClean="0">
              <a:solidFill>
                <a:schemeClr val="bg2">
                  <a:lumMod val="60000"/>
                  <a:lumOff val="40000"/>
                </a:schemeClr>
              </a:solidFill>
            </a:endParaRPr>
          </a:p>
          <a:p>
            <a:pPr algn="ctr"/>
            <a:endParaRPr lang="en-US" sz="2800" dirty="0" smtClean="0">
              <a:solidFill>
                <a:schemeClr val="bg2">
                  <a:lumMod val="60000"/>
                  <a:lumOff val="40000"/>
                </a:schemeClr>
              </a:solidFill>
            </a:endParaRPr>
          </a:p>
          <a:p>
            <a:pPr algn="ctr"/>
            <a:endParaRPr lang="en-US" dirty="0" smtClean="0"/>
          </a:p>
        </p:txBody>
      </p:sp>
      <p:sp>
        <p:nvSpPr>
          <p:cNvPr id="10" name="Title 1"/>
          <p:cNvSpPr>
            <a:spLocks noGrp="1"/>
          </p:cNvSpPr>
          <p:nvPr>
            <p:ph type="title"/>
          </p:nvPr>
        </p:nvSpPr>
        <p:spPr>
          <a:xfrm>
            <a:off x="0" y="5257800"/>
            <a:ext cx="10590212" cy="990600"/>
          </a:xfrm>
        </p:spPr>
        <p:txBody>
          <a:bodyPr>
            <a:noAutofit/>
          </a:bodyPr>
          <a:lstStyle/>
          <a:p>
            <a:pPr algn="ctr" eaLnBrk="1" hangingPunct="1"/>
            <a:r>
              <a:rPr lang="en-US" sz="4200" dirty="0" smtClean="0">
                <a:solidFill>
                  <a:srgbClr val="460046"/>
                </a:solidFill>
              </a:rPr>
              <a:t>The Missouri Association for Community Action </a:t>
            </a:r>
          </a:p>
        </p:txBody>
      </p:sp>
      <p:sp>
        <p:nvSpPr>
          <p:cNvPr id="9" name="Text Placeholder 2"/>
          <p:cNvSpPr txBox="1">
            <a:spLocks/>
          </p:cNvSpPr>
          <p:nvPr/>
        </p:nvSpPr>
        <p:spPr>
          <a:xfrm>
            <a:off x="303212" y="228600"/>
            <a:ext cx="10744200" cy="685800"/>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90000"/>
              </a:lnSpc>
              <a:spcBef>
                <a:spcPts val="0"/>
              </a:spcBef>
              <a:spcAft>
                <a:spcPts val="0"/>
              </a:spcAft>
              <a:buClrTx/>
              <a:buSzPct val="110000"/>
              <a:buFont typeface="Arial" pitchFamily="34" charset="0"/>
              <a:buNone/>
              <a:tabLst/>
              <a:defRPr/>
            </a:pPr>
            <a:r>
              <a:rPr kumimoji="0" lang="en-US" sz="3200" b="0" i="0" u="none" strike="noStrike" kern="1200" cap="none" spc="0" normalizeH="0" baseline="0" noProof="0" dirty="0" smtClean="0">
                <a:ln>
                  <a:noFill/>
                </a:ln>
                <a:solidFill>
                  <a:schemeClr val="bg2">
                    <a:lumMod val="40000"/>
                    <a:lumOff val="60000"/>
                  </a:schemeClr>
                </a:solidFill>
                <a:effectLst/>
                <a:uLnTx/>
                <a:uFillTx/>
                <a:latin typeface="+mn-lt"/>
                <a:ea typeface="+mn-ea"/>
                <a:cs typeface="+mn-cs"/>
              </a:rPr>
              <a:t>Know the Process</a:t>
            </a:r>
          </a:p>
        </p:txBody>
      </p:sp>
      <p:pic>
        <p:nvPicPr>
          <p:cNvPr id="5" name="Picture 4" descr="2508.jpg"/>
          <p:cNvPicPr>
            <a:picLocks noChangeAspect="1"/>
          </p:cNvPicPr>
          <p:nvPr/>
        </p:nvPicPr>
        <p:blipFill>
          <a:blip r:embed="rId3" cstate="print"/>
          <a:stretch>
            <a:fillRect/>
          </a:stretch>
        </p:blipFill>
        <p:spPr>
          <a:xfrm>
            <a:off x="8075612" y="228600"/>
            <a:ext cx="2946400" cy="4419600"/>
          </a:xfrm>
          <a:prstGeom prst="rect">
            <a:avLst/>
          </a:prstGeom>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1612" y="457200"/>
            <a:ext cx="9447213" cy="2819400"/>
          </a:xfrm>
        </p:spPr>
        <p:txBody>
          <a:bodyPr>
            <a:normAutofit/>
          </a:bodyPr>
          <a:lstStyle/>
          <a:p>
            <a:pPr algn="ctr" eaLnBrk="1" fontAlgn="auto" hangingPunct="1">
              <a:spcAft>
                <a:spcPts val="0"/>
              </a:spcAft>
              <a:defRPr/>
            </a:pPr>
            <a:r>
              <a:rPr lang="en-US" dirty="0" smtClean="0">
                <a:solidFill>
                  <a:schemeClr val="bg2">
                    <a:lumMod val="40000"/>
                    <a:lumOff val="60000"/>
                  </a:schemeClr>
                </a:solidFill>
              </a:rPr>
              <a:t>Monitory Legislative Activity of the Issue</a:t>
            </a:r>
            <a:endParaRPr lang="en-US" dirty="0">
              <a:solidFill>
                <a:schemeClr val="bg2">
                  <a:lumMod val="40000"/>
                  <a:lumOff val="60000"/>
                </a:schemeClr>
              </a:solidFill>
            </a:endParaRPr>
          </a:p>
        </p:txBody>
      </p:sp>
      <p:sp>
        <p:nvSpPr>
          <p:cNvPr id="4" name="TextBox 3"/>
          <p:cNvSpPr txBox="1"/>
          <p:nvPr/>
        </p:nvSpPr>
        <p:spPr>
          <a:xfrm>
            <a:off x="1141412" y="1"/>
            <a:ext cx="2539339" cy="4708981"/>
          </a:xfrm>
          <a:prstGeom prst="rect">
            <a:avLst/>
          </a:prstGeom>
          <a:noFill/>
        </p:spPr>
        <p:txBody>
          <a:bodyPr wrap="square">
            <a:spAutoFit/>
          </a:bodyPr>
          <a:lstStyle/>
          <a:p>
            <a:pPr>
              <a:defRPr/>
            </a:pPr>
            <a:r>
              <a:rPr lang="en-US" sz="30000" b="1" dirty="0" smtClean="0">
                <a:solidFill>
                  <a:srgbClr val="002060"/>
                </a:solidFill>
                <a:latin typeface="Garamond" pitchFamily="18" charset="0"/>
                <a:cs typeface="Times New Roman" pitchFamily="18" charset="0"/>
              </a:rPr>
              <a:t>9</a:t>
            </a:r>
            <a:endParaRPr lang="en-US" sz="30000" b="1" dirty="0">
              <a:solidFill>
                <a:srgbClr val="002060"/>
              </a:solidFill>
              <a:latin typeface="Garamond"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4" descr="http://www.washingtonci.com/images/_site2/highlights/sustainability/sustainability_tree.pn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2286000"/>
            <a:ext cx="4545860" cy="2413923"/>
          </a:xfrm>
          <a:prstGeom prst="rect">
            <a:avLst/>
          </a:prstGeom>
          <a:noFill/>
          <a:ln w="9525">
            <a:noFill/>
            <a:miter lim="800000"/>
            <a:headEnd/>
            <a:tailEnd/>
          </a:ln>
        </p:spPr>
      </p:pic>
      <p:sp>
        <p:nvSpPr>
          <p:cNvPr id="17411" name="Title 4"/>
          <p:cNvSpPr>
            <a:spLocks noGrp="1"/>
          </p:cNvSpPr>
          <p:nvPr>
            <p:ph type="title"/>
          </p:nvPr>
        </p:nvSpPr>
        <p:spPr>
          <a:xfrm>
            <a:off x="0" y="228600"/>
            <a:ext cx="12188825" cy="1066800"/>
          </a:xfrm>
        </p:spPr>
        <p:txBody>
          <a:bodyPr/>
          <a:lstStyle/>
          <a:p>
            <a:pPr algn="ctr"/>
            <a:r>
              <a:rPr lang="en-US" dirty="0" smtClean="0">
                <a:solidFill>
                  <a:schemeClr val="bg2">
                    <a:lumMod val="40000"/>
                    <a:lumOff val="60000"/>
                  </a:schemeClr>
                </a:solidFill>
              </a:rPr>
              <a:t>Developing an Advocacy Plan </a:t>
            </a:r>
          </a:p>
        </p:txBody>
      </p:sp>
      <p:sp>
        <p:nvSpPr>
          <p:cNvPr id="6" name="Content Placeholder 5"/>
          <p:cNvSpPr>
            <a:spLocks noGrp="1"/>
          </p:cNvSpPr>
          <p:nvPr>
            <p:ph type="body" idx="1"/>
          </p:nvPr>
        </p:nvSpPr>
        <p:spPr>
          <a:xfrm>
            <a:off x="4799012" y="1676400"/>
            <a:ext cx="6553199" cy="2362200"/>
          </a:xfrm>
        </p:spPr>
        <p:txBody>
          <a:bodyPr>
            <a:normAutofit/>
          </a:bodyPr>
          <a:lstStyle/>
          <a:p>
            <a:pPr>
              <a:lnSpc>
                <a:spcPct val="160000"/>
              </a:lnSpc>
              <a:buFont typeface="Wingdings" pitchFamily="2" charset="2"/>
              <a:buChar char="§"/>
              <a:defRPr/>
            </a:pPr>
            <a:r>
              <a:rPr lang="en-US" sz="3200" dirty="0" smtClean="0">
                <a:solidFill>
                  <a:schemeClr val="bg2">
                    <a:lumMod val="40000"/>
                    <a:lumOff val="60000"/>
                  </a:schemeClr>
                </a:solidFill>
                <a:latin typeface="+mj-lt"/>
              </a:rPr>
              <a:t>Write it Down</a:t>
            </a:r>
          </a:p>
          <a:p>
            <a:pPr>
              <a:lnSpc>
                <a:spcPct val="160000"/>
              </a:lnSpc>
              <a:buFont typeface="Wingdings" pitchFamily="2" charset="2"/>
              <a:buChar char="§"/>
              <a:defRPr/>
            </a:pPr>
            <a:r>
              <a:rPr lang="en-US" sz="3200" dirty="0" smtClean="0">
                <a:solidFill>
                  <a:schemeClr val="bg2">
                    <a:lumMod val="40000"/>
                    <a:lumOff val="60000"/>
                  </a:schemeClr>
                </a:solidFill>
                <a:latin typeface="+mj-lt"/>
              </a:rPr>
              <a:t>Be Tenacious!  </a:t>
            </a:r>
          </a:p>
          <a:p>
            <a:pPr>
              <a:buFont typeface="Wingdings" pitchFamily="2" charset="2"/>
              <a:buNone/>
              <a:defRPr/>
            </a:pPr>
            <a:endParaRPr lang="en-US" dirty="0"/>
          </a:p>
        </p:txBody>
      </p:sp>
      <p:sp>
        <p:nvSpPr>
          <p:cNvPr id="5" name="Title 1"/>
          <p:cNvSpPr txBox="1">
            <a:spLocks/>
          </p:cNvSpPr>
          <p:nvPr/>
        </p:nvSpPr>
        <p:spPr>
          <a:xfrm>
            <a:off x="0" y="5257800"/>
            <a:ext cx="10590212" cy="9906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00" b="0" i="0" u="none" strike="noStrike" kern="1200" cap="none" spc="0" normalizeH="0" baseline="0" noProof="0" dirty="0" smtClean="0">
                <a:ln>
                  <a:noFill/>
                </a:ln>
                <a:solidFill>
                  <a:srgbClr val="460046"/>
                </a:solidFill>
                <a:effectLst/>
                <a:uLnTx/>
                <a:uFillTx/>
                <a:latin typeface="+mj-lt"/>
                <a:ea typeface="+mj-ea"/>
                <a:cs typeface="+mj-cs"/>
              </a:rPr>
              <a:t>The Missouri Association for Community Action </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20101011150407874.jpg"/>
          <p:cNvPicPr>
            <a:picLocks noChangeAspect="1"/>
          </p:cNvPicPr>
          <p:nvPr/>
        </p:nvPicPr>
        <p:blipFill>
          <a:blip r:embed="rId3" cstate="print"/>
          <a:srcRect/>
          <a:stretch>
            <a:fillRect/>
          </a:stretch>
        </p:blipFill>
        <p:spPr bwMode="auto">
          <a:xfrm>
            <a:off x="4266089" y="2057400"/>
            <a:ext cx="3276123" cy="4343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06294" y="381000"/>
            <a:ext cx="9649486" cy="838200"/>
          </a:xfrm>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t>
            </a:r>
            <a:endParaRPr lang="en-US" dirty="0"/>
          </a:p>
        </p:txBody>
      </p:sp>
      <p:sp>
        <p:nvSpPr>
          <p:cNvPr id="34820" name="Content Placeholder 2"/>
          <p:cNvSpPr>
            <a:spLocks noGrp="1"/>
          </p:cNvSpPr>
          <p:nvPr>
            <p:ph sz="quarter" idx="1"/>
          </p:nvPr>
        </p:nvSpPr>
        <p:spPr>
          <a:xfrm>
            <a:off x="303212" y="228600"/>
            <a:ext cx="8685291" cy="1219200"/>
          </a:xfrm>
        </p:spPr>
        <p:txBody>
          <a:bodyPr/>
          <a:lstStyle/>
          <a:p>
            <a:pPr algn="ctr" eaLnBrk="1" hangingPunct="1">
              <a:buFontTx/>
              <a:buNone/>
            </a:pPr>
            <a:r>
              <a:rPr lang="en-US" sz="4000" dirty="0" smtClean="0">
                <a:solidFill>
                  <a:srgbClr val="002060"/>
                </a:solidFill>
              </a:rPr>
              <a:t>What’s the Difference?</a:t>
            </a:r>
          </a:p>
          <a:p>
            <a:pPr eaLnBrk="1" hangingPunct="1">
              <a:buFontTx/>
              <a:buNone/>
            </a:pPr>
            <a:endParaRPr lang="en-US" sz="4000" dirty="0" smtClean="0"/>
          </a:p>
        </p:txBody>
      </p:sp>
      <p:pic>
        <p:nvPicPr>
          <p:cNvPr id="4" name="Picture 3" descr="20101011151006755_Page_1.jpg"/>
          <p:cNvPicPr>
            <a:picLocks noChangeAspect="1"/>
          </p:cNvPicPr>
          <p:nvPr/>
        </p:nvPicPr>
        <p:blipFill>
          <a:blip r:embed="rId4" cstate="print"/>
          <a:stretch>
            <a:fillRect/>
          </a:stretch>
        </p:blipFill>
        <p:spPr>
          <a:xfrm rot="4727332">
            <a:off x="383578" y="2731994"/>
            <a:ext cx="3377172" cy="2626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4822" name="Picture 5" descr="Child_Female.png"/>
          <p:cNvPicPr>
            <a:picLocks noChangeAspect="1"/>
          </p:cNvPicPr>
          <p:nvPr/>
        </p:nvPicPr>
        <p:blipFill>
          <a:blip r:embed="rId5" cstate="print"/>
          <a:srcRect/>
          <a:stretch>
            <a:fillRect/>
          </a:stretch>
        </p:blipFill>
        <p:spPr bwMode="auto">
          <a:xfrm>
            <a:off x="8990011" y="1"/>
            <a:ext cx="2792519" cy="64674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5332412" y="381000"/>
            <a:ext cx="6856413" cy="1676400"/>
          </a:xfrm>
        </p:spPr>
        <p:txBody>
          <a:bodyPr/>
          <a:lstStyle/>
          <a:p>
            <a:pPr algn="ctr" eaLnBrk="1" hangingPunct="1"/>
            <a:r>
              <a:rPr lang="en-US" dirty="0" smtClean="0">
                <a:solidFill>
                  <a:schemeClr val="bg2">
                    <a:lumMod val="40000"/>
                    <a:lumOff val="60000"/>
                  </a:schemeClr>
                </a:solidFill>
              </a:rPr>
              <a:t>Statewide Vision</a:t>
            </a:r>
            <a:br>
              <a:rPr lang="en-US" dirty="0" smtClean="0">
                <a:solidFill>
                  <a:schemeClr val="bg2">
                    <a:lumMod val="40000"/>
                    <a:lumOff val="60000"/>
                  </a:schemeClr>
                </a:solidFill>
              </a:rPr>
            </a:br>
            <a:endParaRPr lang="en-US" sz="2800" dirty="0" smtClean="0">
              <a:solidFill>
                <a:schemeClr val="bg2">
                  <a:lumMod val="40000"/>
                  <a:lumOff val="60000"/>
                </a:schemeClr>
              </a:solidFill>
            </a:endParaRPr>
          </a:p>
        </p:txBody>
      </p:sp>
      <p:pic>
        <p:nvPicPr>
          <p:cNvPr id="14339" name="Picture 3" descr="poster"/>
          <p:cNvPicPr>
            <a:picLocks noChangeAspect="1" noChangeArrowheads="1"/>
          </p:cNvPicPr>
          <p:nvPr/>
        </p:nvPicPr>
        <p:blipFill>
          <a:blip r:embed="rId3" cstate="print"/>
          <a:srcRect/>
          <a:stretch>
            <a:fillRect/>
          </a:stretch>
        </p:blipFill>
        <p:spPr bwMode="auto">
          <a:xfrm>
            <a:off x="303213" y="228600"/>
            <a:ext cx="4953000" cy="6324599"/>
          </a:xfrm>
          <a:prstGeom prst="rect">
            <a:avLst/>
          </a:prstGeom>
          <a:ln>
            <a:noFill/>
          </a:ln>
          <a:effectLst>
            <a:outerShdw blurRad="292100" dist="139700" dir="2700000" algn="tl" rotWithShape="0">
              <a:srgbClr val="333333">
                <a:alpha val="65000"/>
              </a:srgbClr>
            </a:outerShdw>
          </a:effectLst>
        </p:spPr>
      </p:pic>
      <p:sp>
        <p:nvSpPr>
          <p:cNvPr id="3076" name="Text Box 4"/>
          <p:cNvSpPr txBox="1">
            <a:spLocks noChangeArrowheads="1"/>
          </p:cNvSpPr>
          <p:nvPr/>
        </p:nvSpPr>
        <p:spPr bwMode="auto">
          <a:xfrm>
            <a:off x="7008574" y="3429000"/>
            <a:ext cx="4977104" cy="579438"/>
          </a:xfrm>
          <a:prstGeom prst="rect">
            <a:avLst/>
          </a:prstGeom>
          <a:noFill/>
          <a:ln w="9525" algn="ctr">
            <a:noFill/>
            <a:miter lim="800000"/>
            <a:headEnd/>
            <a:tailEnd/>
          </a:ln>
          <a:effectLst/>
        </p:spPr>
        <p:txBody>
          <a:bodyPr>
            <a:spAutoFit/>
          </a:bodyPr>
          <a:lstStyle/>
          <a:p>
            <a:pPr algn="ctr">
              <a:spcBef>
                <a:spcPct val="50000"/>
              </a:spcBef>
              <a:defRPr/>
            </a:pPr>
            <a:endParaRPr lang="en-US" sz="3200" b="1" dirty="0">
              <a:effectLst>
                <a:outerShdw blurRad="38100" dist="38100" dir="2700000" algn="tl">
                  <a:srgbClr val="000000"/>
                </a:outerShdw>
              </a:effectLst>
              <a:latin typeface="Rage Italic" pitchFamily="66" charset="0"/>
            </a:endParaRPr>
          </a:p>
        </p:txBody>
      </p:sp>
      <p:sp>
        <p:nvSpPr>
          <p:cNvPr id="5" name="Rectangle 2"/>
          <p:cNvSpPr txBox="1">
            <a:spLocks noChangeArrowheads="1"/>
          </p:cNvSpPr>
          <p:nvPr/>
        </p:nvSpPr>
        <p:spPr bwMode="auto">
          <a:xfrm>
            <a:off x="5332412" y="1752600"/>
            <a:ext cx="6856413" cy="4648200"/>
          </a:xfrm>
          <a:prstGeom prst="rect">
            <a:avLst/>
          </a:prstGeom>
          <a:noFill/>
          <a:ln w="9525">
            <a:noFill/>
            <a:miter lim="800000"/>
            <a:headEnd/>
            <a:tailEnd/>
          </a:ln>
          <a:effectLst/>
        </p:spPr>
        <p:txBody>
          <a:bodyPr anchor="ctr"/>
          <a:lstStyle/>
          <a:p>
            <a:pPr algn="ctr">
              <a:defRPr/>
            </a:pPr>
            <a:r>
              <a:rPr lang="en-US" sz="3200" kern="0" dirty="0">
                <a:solidFill>
                  <a:schemeClr val="bg2">
                    <a:lumMod val="40000"/>
                    <a:lumOff val="60000"/>
                  </a:schemeClr>
                </a:solidFill>
                <a:latin typeface="+mj-lt"/>
                <a:ea typeface="+mj-ea"/>
                <a:cs typeface="+mj-cs"/>
              </a:rPr>
              <a:t>United in purpose, </a:t>
            </a:r>
          </a:p>
          <a:p>
            <a:pPr algn="ctr">
              <a:defRPr/>
            </a:pPr>
            <a:r>
              <a:rPr lang="en-US" sz="3200" kern="0" dirty="0">
                <a:solidFill>
                  <a:schemeClr val="bg2">
                    <a:lumMod val="40000"/>
                    <a:lumOff val="60000"/>
                  </a:schemeClr>
                </a:solidFill>
                <a:latin typeface="+mj-lt"/>
                <a:ea typeface="+mj-ea"/>
                <a:cs typeface="+mj-cs"/>
              </a:rPr>
              <a:t>the Missouri </a:t>
            </a:r>
          </a:p>
          <a:p>
            <a:pPr algn="ctr">
              <a:defRPr/>
            </a:pPr>
            <a:r>
              <a:rPr lang="en-US" sz="3200" kern="0" dirty="0">
                <a:solidFill>
                  <a:schemeClr val="bg2">
                    <a:lumMod val="40000"/>
                    <a:lumOff val="60000"/>
                  </a:schemeClr>
                </a:solidFill>
                <a:latin typeface="+mj-lt"/>
                <a:ea typeface="+mj-ea"/>
                <a:cs typeface="+mj-cs"/>
              </a:rPr>
              <a:t>Community Action Network </a:t>
            </a:r>
            <a:endParaRPr lang="en-US" sz="3200" kern="0" dirty="0" smtClean="0">
              <a:solidFill>
                <a:schemeClr val="bg2">
                  <a:lumMod val="40000"/>
                  <a:lumOff val="60000"/>
                </a:schemeClr>
              </a:solidFill>
              <a:latin typeface="+mj-lt"/>
              <a:ea typeface="+mj-ea"/>
              <a:cs typeface="+mj-cs"/>
            </a:endParaRPr>
          </a:p>
          <a:p>
            <a:pPr algn="ctr">
              <a:defRPr/>
            </a:pPr>
            <a:r>
              <a:rPr lang="en-US" sz="3200" kern="0" dirty="0" smtClean="0">
                <a:solidFill>
                  <a:schemeClr val="bg2">
                    <a:lumMod val="40000"/>
                    <a:lumOff val="60000"/>
                  </a:schemeClr>
                </a:solidFill>
                <a:latin typeface="+mj-lt"/>
                <a:ea typeface="+mj-ea"/>
                <a:cs typeface="+mj-cs"/>
              </a:rPr>
              <a:t>will </a:t>
            </a:r>
            <a:r>
              <a:rPr lang="en-US" sz="3200" b="1" kern="0" dirty="0">
                <a:solidFill>
                  <a:schemeClr val="bg2">
                    <a:lumMod val="40000"/>
                    <a:lumOff val="60000"/>
                  </a:schemeClr>
                </a:solidFill>
                <a:latin typeface="+mj-lt"/>
                <a:ea typeface="+mj-ea"/>
                <a:cs typeface="+mj-cs"/>
              </a:rPr>
              <a:t>inspire</a:t>
            </a:r>
            <a:r>
              <a:rPr lang="en-US" sz="3200" kern="0" dirty="0">
                <a:solidFill>
                  <a:schemeClr val="bg2">
                    <a:lumMod val="40000"/>
                    <a:lumOff val="60000"/>
                  </a:schemeClr>
                </a:solidFill>
                <a:latin typeface="+mj-lt"/>
                <a:ea typeface="+mj-ea"/>
                <a:cs typeface="+mj-cs"/>
              </a:rPr>
              <a:t> and</a:t>
            </a:r>
            <a:r>
              <a:rPr lang="en-US" sz="3200" b="1" kern="0" dirty="0">
                <a:solidFill>
                  <a:schemeClr val="bg2">
                    <a:lumMod val="40000"/>
                    <a:lumOff val="60000"/>
                  </a:schemeClr>
                </a:solidFill>
                <a:latin typeface="+mj-lt"/>
                <a:ea typeface="+mj-ea"/>
                <a:cs typeface="+mj-cs"/>
              </a:rPr>
              <a:t> engage </a:t>
            </a:r>
            <a:r>
              <a:rPr lang="en-US" sz="3200" kern="0" dirty="0">
                <a:solidFill>
                  <a:schemeClr val="bg2">
                    <a:lumMod val="40000"/>
                    <a:lumOff val="60000"/>
                  </a:schemeClr>
                </a:solidFill>
                <a:latin typeface="+mj-lt"/>
                <a:ea typeface="+mj-ea"/>
                <a:cs typeface="+mj-cs"/>
              </a:rPr>
              <a:t>people </a:t>
            </a:r>
            <a:endParaRPr lang="en-US" sz="3200" kern="0" dirty="0" smtClean="0">
              <a:solidFill>
                <a:schemeClr val="bg2">
                  <a:lumMod val="40000"/>
                  <a:lumOff val="60000"/>
                </a:schemeClr>
              </a:solidFill>
              <a:latin typeface="+mj-lt"/>
              <a:ea typeface="+mj-ea"/>
              <a:cs typeface="+mj-cs"/>
            </a:endParaRPr>
          </a:p>
          <a:p>
            <a:pPr algn="ctr">
              <a:defRPr/>
            </a:pPr>
            <a:r>
              <a:rPr lang="en-US" sz="3200" kern="0" dirty="0" smtClean="0">
                <a:solidFill>
                  <a:schemeClr val="bg2">
                    <a:lumMod val="40000"/>
                    <a:lumOff val="60000"/>
                  </a:schemeClr>
                </a:solidFill>
                <a:latin typeface="+mj-lt"/>
                <a:ea typeface="+mj-ea"/>
                <a:cs typeface="+mj-cs"/>
              </a:rPr>
              <a:t>to </a:t>
            </a:r>
            <a:r>
              <a:rPr lang="en-US" sz="3200" kern="0" dirty="0">
                <a:solidFill>
                  <a:schemeClr val="bg2">
                    <a:lumMod val="40000"/>
                    <a:lumOff val="60000"/>
                  </a:schemeClr>
                </a:solidFill>
                <a:latin typeface="+mj-lt"/>
                <a:ea typeface="+mj-ea"/>
                <a:cs typeface="+mj-cs"/>
              </a:rPr>
              <a:t>ensure that all </a:t>
            </a:r>
            <a:br>
              <a:rPr lang="en-US" sz="3200" kern="0" dirty="0">
                <a:solidFill>
                  <a:schemeClr val="bg2">
                    <a:lumMod val="40000"/>
                    <a:lumOff val="60000"/>
                  </a:schemeClr>
                </a:solidFill>
                <a:latin typeface="+mj-lt"/>
                <a:ea typeface="+mj-ea"/>
                <a:cs typeface="+mj-cs"/>
              </a:rPr>
            </a:br>
            <a:r>
              <a:rPr lang="en-US" sz="3200" kern="0" dirty="0">
                <a:solidFill>
                  <a:schemeClr val="bg2">
                    <a:lumMod val="40000"/>
                    <a:lumOff val="60000"/>
                  </a:schemeClr>
                </a:solidFill>
                <a:latin typeface="+mj-lt"/>
                <a:ea typeface="+mj-ea"/>
                <a:cs typeface="+mj-cs"/>
              </a:rPr>
              <a:t>families and communities </a:t>
            </a:r>
            <a:r>
              <a:rPr lang="en-US" sz="3200" b="1" kern="0" dirty="0">
                <a:solidFill>
                  <a:schemeClr val="bg2">
                    <a:lumMod val="40000"/>
                    <a:lumOff val="60000"/>
                  </a:schemeClr>
                </a:solidFill>
                <a:latin typeface="+mj-lt"/>
                <a:ea typeface="+mj-ea"/>
                <a:cs typeface="+mj-cs"/>
              </a:rPr>
              <a:t>thrive</a:t>
            </a:r>
            <a:r>
              <a:rPr lang="en-US" sz="3200" kern="0" dirty="0">
                <a:latin typeface="+mj-lt"/>
                <a:ea typeface="+mj-ea"/>
                <a:cs typeface="+mj-cs"/>
              </a:rPr>
              <a:t>.</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5257800"/>
            <a:ext cx="10590212" cy="990600"/>
          </a:xfrm>
        </p:spPr>
        <p:txBody>
          <a:bodyPr>
            <a:noAutofit/>
          </a:bodyPr>
          <a:lstStyle/>
          <a:p>
            <a:pPr algn="ctr" eaLnBrk="1" hangingPunct="1"/>
            <a:r>
              <a:rPr lang="en-US" sz="4200" dirty="0" smtClean="0">
                <a:solidFill>
                  <a:srgbClr val="460046"/>
                </a:solidFill>
              </a:rPr>
              <a:t>The Missouri Association for Community Action </a:t>
            </a:r>
          </a:p>
        </p:txBody>
      </p:sp>
      <p:sp>
        <p:nvSpPr>
          <p:cNvPr id="11268" name="Text Placeholder 2"/>
          <p:cNvSpPr>
            <a:spLocks noGrp="1"/>
          </p:cNvSpPr>
          <p:nvPr>
            <p:ph type="body" idx="1"/>
          </p:nvPr>
        </p:nvSpPr>
        <p:spPr>
          <a:xfrm>
            <a:off x="3959224" y="304800"/>
            <a:ext cx="8229601" cy="685800"/>
          </a:xfrm>
        </p:spPr>
        <p:txBody>
          <a:bodyPr>
            <a:normAutofit/>
          </a:bodyPr>
          <a:lstStyle/>
          <a:p>
            <a:pPr algn="ctr" eaLnBrk="1" hangingPunct="1"/>
            <a:r>
              <a:rPr lang="en-US" sz="4000" b="1" dirty="0" smtClean="0">
                <a:solidFill>
                  <a:schemeClr val="bg2">
                    <a:lumMod val="40000"/>
                    <a:lumOff val="60000"/>
                  </a:schemeClr>
                </a:solidFill>
              </a:rPr>
              <a:t>Types of Advocacy</a:t>
            </a:r>
          </a:p>
        </p:txBody>
      </p:sp>
      <p:sp>
        <p:nvSpPr>
          <p:cNvPr id="11267" name="Content Placeholder 4"/>
          <p:cNvSpPr>
            <a:spLocks noGrp="1"/>
          </p:cNvSpPr>
          <p:nvPr>
            <p:ph sz="quarter" idx="4294967295"/>
          </p:nvPr>
        </p:nvSpPr>
        <p:spPr>
          <a:xfrm>
            <a:off x="6246812" y="1295400"/>
            <a:ext cx="5105400" cy="2819400"/>
          </a:xfrm>
        </p:spPr>
        <p:txBody>
          <a:bodyPr anchor="ctr">
            <a:noAutofit/>
          </a:bodyPr>
          <a:lstStyle/>
          <a:p>
            <a:pPr marL="273050" indent="-273050" eaLnBrk="1" hangingPunct="1">
              <a:lnSpc>
                <a:spcPct val="90000"/>
              </a:lnSpc>
              <a:buFont typeface="Wingdings" pitchFamily="2" charset="2"/>
              <a:buChar char="§"/>
            </a:pPr>
            <a:r>
              <a:rPr lang="en-US" sz="4000" b="1" dirty="0" smtClean="0">
                <a:solidFill>
                  <a:schemeClr val="bg2">
                    <a:lumMod val="40000"/>
                    <a:lumOff val="60000"/>
                  </a:schemeClr>
                </a:solidFill>
              </a:rPr>
              <a:t>Self </a:t>
            </a:r>
          </a:p>
          <a:p>
            <a:pPr marL="273050" indent="-273050" eaLnBrk="1" hangingPunct="1">
              <a:lnSpc>
                <a:spcPct val="90000"/>
              </a:lnSpc>
              <a:buFont typeface="Wingdings" pitchFamily="2" charset="2"/>
              <a:buChar char="§"/>
            </a:pPr>
            <a:r>
              <a:rPr lang="en-US" sz="4000" b="1" dirty="0" smtClean="0">
                <a:solidFill>
                  <a:schemeClr val="bg2">
                    <a:lumMod val="40000"/>
                    <a:lumOff val="60000"/>
                  </a:schemeClr>
                </a:solidFill>
              </a:rPr>
              <a:t>Case</a:t>
            </a:r>
          </a:p>
          <a:p>
            <a:pPr marL="273050" indent="-273050" eaLnBrk="1" hangingPunct="1">
              <a:lnSpc>
                <a:spcPct val="90000"/>
              </a:lnSpc>
              <a:buFont typeface="Wingdings" pitchFamily="2" charset="2"/>
              <a:buChar char="§"/>
            </a:pPr>
            <a:r>
              <a:rPr lang="en-US" sz="4000" b="1" dirty="0" smtClean="0">
                <a:solidFill>
                  <a:schemeClr val="bg2">
                    <a:lumMod val="40000"/>
                    <a:lumOff val="60000"/>
                  </a:schemeClr>
                </a:solidFill>
              </a:rPr>
              <a:t>Cause </a:t>
            </a:r>
          </a:p>
          <a:p>
            <a:pPr marL="273050" indent="-273050" eaLnBrk="1" hangingPunct="1">
              <a:lnSpc>
                <a:spcPct val="90000"/>
              </a:lnSpc>
              <a:buFont typeface="Wingdings" pitchFamily="2" charset="2"/>
              <a:buChar char="§"/>
            </a:pPr>
            <a:r>
              <a:rPr lang="en-US" sz="4000" b="1" dirty="0" smtClean="0">
                <a:solidFill>
                  <a:schemeClr val="bg2">
                    <a:lumMod val="40000"/>
                    <a:lumOff val="60000"/>
                  </a:schemeClr>
                </a:solidFill>
              </a:rPr>
              <a:t>System </a:t>
            </a:r>
            <a:endParaRPr lang="en-US" sz="4000" dirty="0" smtClean="0">
              <a:solidFill>
                <a:schemeClr val="bg2">
                  <a:lumMod val="40000"/>
                  <a:lumOff val="60000"/>
                </a:schemeClr>
              </a:solidFill>
            </a:endParaRPr>
          </a:p>
        </p:txBody>
      </p:sp>
      <p:pic>
        <p:nvPicPr>
          <p:cNvPr id="7" name="Picture 2" descr="http://www.sspeter-paul.net/pictures/Social%20Justice%20Advocates%20of%20Placer%20County.jpg"/>
          <p:cNvPicPr>
            <a:picLocks noChangeAspect="1" noChangeArrowheads="1"/>
          </p:cNvPicPr>
          <p:nvPr/>
        </p:nvPicPr>
        <p:blipFill>
          <a:blip r:embed="rId3" cstate="print"/>
          <a:srcRect/>
          <a:stretch>
            <a:fillRect/>
          </a:stretch>
        </p:blipFill>
        <p:spPr bwMode="auto">
          <a:xfrm>
            <a:off x="684212" y="381000"/>
            <a:ext cx="4343400" cy="4238488"/>
          </a:xfrm>
          <a:prstGeom prst="ellipse">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Content Placeholder 9"/>
          <p:cNvSpPr>
            <a:spLocks noGrp="1"/>
          </p:cNvSpPr>
          <p:nvPr>
            <p:ph type="body" idx="1"/>
          </p:nvPr>
        </p:nvSpPr>
        <p:spPr>
          <a:xfrm>
            <a:off x="455612" y="685800"/>
            <a:ext cx="4800601" cy="3733800"/>
          </a:xfrm>
          <a:ln>
            <a:solidFill>
              <a:schemeClr val="bg2"/>
            </a:solidFill>
          </a:ln>
        </p:spPr>
        <p:txBody>
          <a:bodyPr>
            <a:normAutofit fontScale="92500"/>
          </a:bodyPr>
          <a:lstStyle/>
          <a:p>
            <a:pPr algn="ctr">
              <a:lnSpc>
                <a:spcPct val="150000"/>
              </a:lnSpc>
              <a:buFont typeface="Wingdings" pitchFamily="2" charset="2"/>
              <a:buChar char="§"/>
            </a:pPr>
            <a:r>
              <a:rPr lang="en-US" sz="2800" dirty="0" smtClean="0">
                <a:solidFill>
                  <a:schemeClr val="bg2">
                    <a:lumMod val="40000"/>
                    <a:lumOff val="60000"/>
                  </a:schemeClr>
                </a:solidFill>
              </a:rPr>
              <a:t>Media</a:t>
            </a:r>
          </a:p>
          <a:p>
            <a:pPr algn="ctr">
              <a:lnSpc>
                <a:spcPct val="150000"/>
              </a:lnSpc>
              <a:buFont typeface="Wingdings" pitchFamily="2" charset="2"/>
              <a:buChar char="§"/>
            </a:pPr>
            <a:r>
              <a:rPr lang="en-US" sz="2800" dirty="0" smtClean="0">
                <a:solidFill>
                  <a:schemeClr val="bg2">
                    <a:lumMod val="40000"/>
                    <a:lumOff val="60000"/>
                  </a:schemeClr>
                </a:solidFill>
              </a:rPr>
              <a:t>Business Owners</a:t>
            </a:r>
          </a:p>
          <a:p>
            <a:pPr algn="ctr">
              <a:lnSpc>
                <a:spcPct val="150000"/>
              </a:lnSpc>
              <a:buFont typeface="Wingdings" pitchFamily="2" charset="2"/>
              <a:buChar char="§"/>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Legislators &amp; MO Congressional Members</a:t>
            </a:r>
          </a:p>
          <a:p>
            <a:pPr algn="ctr">
              <a:lnSpc>
                <a:spcPct val="150000"/>
              </a:lnSpc>
              <a:buFont typeface="Wingdings" pitchFamily="2" charset="2"/>
              <a:buChar char="§"/>
            </a:pPr>
            <a:r>
              <a:rPr lang="en-US" sz="2800" dirty="0" smtClean="0">
                <a:solidFill>
                  <a:schemeClr val="bg2">
                    <a:lumMod val="40000"/>
                    <a:lumOff val="60000"/>
                  </a:schemeClr>
                </a:solidFill>
              </a:rPr>
              <a:t>Community Members &amp; Leaders</a:t>
            </a:r>
          </a:p>
          <a:p>
            <a:pPr algn="ctr">
              <a:lnSpc>
                <a:spcPct val="150000"/>
              </a:lnSpc>
              <a:buFont typeface="Wingdings" pitchFamily="2" charset="2"/>
              <a:buChar char="§"/>
            </a:pPr>
            <a:r>
              <a:rPr lang="en-US" sz="2800" dirty="0" smtClean="0">
                <a:solidFill>
                  <a:schemeClr val="bg2">
                    <a:lumMod val="40000"/>
                    <a:lumOff val="60000"/>
                  </a:schemeClr>
                </a:solidFill>
              </a:rPr>
              <a:t>Family </a:t>
            </a:r>
          </a:p>
          <a:p>
            <a:pPr algn="ctr"/>
            <a:endParaRPr lang="en-US" sz="1800" dirty="0" smtClean="0">
              <a:solidFill>
                <a:schemeClr val="bg2">
                  <a:lumMod val="60000"/>
                  <a:lumOff val="40000"/>
                </a:schemeClr>
              </a:solidFill>
            </a:endParaRPr>
          </a:p>
          <a:p>
            <a:pPr algn="ctr"/>
            <a:endParaRPr lang="en-US" sz="2800" dirty="0" smtClean="0">
              <a:solidFill>
                <a:schemeClr val="bg2">
                  <a:lumMod val="60000"/>
                  <a:lumOff val="40000"/>
                </a:schemeClr>
              </a:solidFill>
            </a:endParaRPr>
          </a:p>
          <a:p>
            <a:pPr algn="ctr">
              <a:buFont typeface="Wingdings" pitchFamily="2" charset="2"/>
              <a:buChar char="§"/>
            </a:pPr>
            <a:endParaRPr lang="en-US" sz="2800" dirty="0" smtClean="0">
              <a:solidFill>
                <a:schemeClr val="bg2">
                  <a:lumMod val="60000"/>
                  <a:lumOff val="40000"/>
                </a:schemeClr>
              </a:solidFill>
            </a:endParaRPr>
          </a:p>
          <a:p>
            <a:pPr algn="ctr"/>
            <a:endParaRPr lang="en-US" sz="2800" dirty="0" smtClean="0">
              <a:solidFill>
                <a:schemeClr val="bg2">
                  <a:lumMod val="60000"/>
                  <a:lumOff val="40000"/>
                </a:schemeClr>
              </a:solidFill>
            </a:endParaRPr>
          </a:p>
          <a:p>
            <a:pPr algn="ctr"/>
            <a:endParaRPr lang="en-US" dirty="0" smtClean="0"/>
          </a:p>
        </p:txBody>
      </p:sp>
      <p:sp>
        <p:nvSpPr>
          <p:cNvPr id="10" name="Title 1"/>
          <p:cNvSpPr>
            <a:spLocks noGrp="1"/>
          </p:cNvSpPr>
          <p:nvPr>
            <p:ph type="title"/>
          </p:nvPr>
        </p:nvSpPr>
        <p:spPr>
          <a:xfrm>
            <a:off x="0" y="5257800"/>
            <a:ext cx="10590212" cy="990600"/>
          </a:xfrm>
        </p:spPr>
        <p:txBody>
          <a:bodyPr>
            <a:noAutofit/>
          </a:bodyPr>
          <a:lstStyle/>
          <a:p>
            <a:pPr algn="ctr" eaLnBrk="1" hangingPunct="1"/>
            <a:r>
              <a:rPr lang="en-US" sz="4200" dirty="0" smtClean="0">
                <a:solidFill>
                  <a:srgbClr val="460046"/>
                </a:solidFill>
              </a:rPr>
              <a:t>The Missouri Association for Community Action </a:t>
            </a:r>
          </a:p>
        </p:txBody>
      </p:sp>
      <p:sp>
        <p:nvSpPr>
          <p:cNvPr id="11" name="Text Placeholder 2"/>
          <p:cNvSpPr txBox="1">
            <a:spLocks/>
          </p:cNvSpPr>
          <p:nvPr/>
        </p:nvSpPr>
        <p:spPr>
          <a:xfrm>
            <a:off x="303212" y="0"/>
            <a:ext cx="5027612" cy="685800"/>
          </a:xfrm>
          <a:prstGeom prst="rect">
            <a:avLst/>
          </a:prstGeom>
        </p:spPr>
        <p:txBody>
          <a:bodyPr vert="horz" lIns="91440" tIns="45720" rIns="91440" bIns="45720" rtlCol="0" anchor="t">
            <a:normAutofit fontScale="92500"/>
          </a:bodyPr>
          <a:lstStyle/>
          <a:p>
            <a:pPr marL="0" marR="0" lvl="0" indent="0" algn="ctr" defTabSz="914400" rtl="0" eaLnBrk="1" fontAlgn="auto" latinLnBrk="0" hangingPunct="1">
              <a:lnSpc>
                <a:spcPct val="90000"/>
              </a:lnSpc>
              <a:spcBef>
                <a:spcPts val="0"/>
              </a:spcBef>
              <a:spcAft>
                <a:spcPts val="0"/>
              </a:spcAft>
              <a:buClrTx/>
              <a:buSzPct val="110000"/>
              <a:buFont typeface="Arial" pitchFamily="34" charset="0"/>
              <a:buNone/>
              <a:tabLst/>
              <a:defRPr/>
            </a:pPr>
            <a:r>
              <a:rPr kumimoji="0" lang="en-US" sz="3200" b="0" i="0" u="none" strike="noStrike" kern="1200" cap="none" spc="0" normalizeH="0" baseline="0" noProof="0" dirty="0" smtClean="0">
                <a:ln>
                  <a:noFill/>
                </a:ln>
                <a:solidFill>
                  <a:schemeClr val="bg2">
                    <a:lumMod val="40000"/>
                    <a:lumOff val="60000"/>
                  </a:schemeClr>
                </a:solidFill>
                <a:effectLst/>
                <a:uLnTx/>
                <a:uFillTx/>
                <a:latin typeface="+mn-lt"/>
                <a:ea typeface="+mn-ea"/>
                <a:cs typeface="+mn-cs"/>
              </a:rPr>
              <a:t>With Whom</a:t>
            </a:r>
            <a:r>
              <a:rPr kumimoji="0" lang="en-US" sz="3200" b="0" i="0" u="none" strike="noStrike" kern="1200" cap="none" spc="0" normalizeH="0" noProof="0" dirty="0" smtClean="0">
                <a:ln>
                  <a:noFill/>
                </a:ln>
                <a:solidFill>
                  <a:schemeClr val="bg2">
                    <a:lumMod val="40000"/>
                    <a:lumOff val="60000"/>
                  </a:schemeClr>
                </a:solidFill>
                <a:effectLst/>
                <a:uLnTx/>
                <a:uFillTx/>
                <a:latin typeface="+mn-lt"/>
                <a:ea typeface="+mn-ea"/>
                <a:cs typeface="+mn-cs"/>
              </a:rPr>
              <a:t> do We Advocate?</a:t>
            </a:r>
            <a:endParaRPr kumimoji="0" lang="en-US" sz="3200" b="0" i="0" u="none" strike="noStrike" kern="1200" cap="none" spc="0" normalizeH="0" baseline="0" noProof="0" dirty="0" smtClean="0">
              <a:ln>
                <a:noFill/>
              </a:ln>
              <a:solidFill>
                <a:schemeClr val="bg2">
                  <a:lumMod val="40000"/>
                  <a:lumOff val="60000"/>
                </a:schemeClr>
              </a:solidFill>
              <a:effectLst/>
              <a:uLnTx/>
              <a:uFillTx/>
              <a:latin typeface="+mn-lt"/>
              <a:ea typeface="+mn-ea"/>
              <a:cs typeface="+mn-cs"/>
            </a:endParaRPr>
          </a:p>
        </p:txBody>
      </p:sp>
      <p:sp>
        <p:nvSpPr>
          <p:cNvPr id="7" name="Content Placeholder 9"/>
          <p:cNvSpPr txBox="1">
            <a:spLocks/>
          </p:cNvSpPr>
          <p:nvPr/>
        </p:nvSpPr>
        <p:spPr>
          <a:xfrm>
            <a:off x="6627812" y="685800"/>
            <a:ext cx="4800601" cy="3733800"/>
          </a:xfrm>
          <a:prstGeom prst="rect">
            <a:avLst/>
          </a:prstGeom>
          <a:ln>
            <a:solidFill>
              <a:schemeClr val="bg2"/>
            </a:solidFill>
          </a:ln>
        </p:spPr>
        <p:txBody>
          <a:bodyPr vert="horz" lIns="91440" tIns="45720" rIns="91440" bIns="45720" rtlCol="0" anchor="t">
            <a:normAutofit lnSpcReduction="10000"/>
          </a:bodyPr>
          <a:lstStyle/>
          <a:p>
            <a:pPr marL="0" marR="0" lvl="0" indent="0" algn="ctr" defTabSz="914400" rtl="0" eaLnBrk="1" fontAlgn="auto" latinLnBrk="0" hangingPunct="1">
              <a:lnSpc>
                <a:spcPct val="150000"/>
              </a:lnSpc>
              <a:spcBef>
                <a:spcPts val="0"/>
              </a:spcBef>
              <a:spcAft>
                <a:spcPts val="0"/>
              </a:spcAft>
              <a:buClrTx/>
              <a:buSzPct val="110000"/>
              <a:buFont typeface="Wingdings" pitchFamily="2" charset="2"/>
              <a:buChar char="§"/>
              <a:tabLst/>
              <a:defRPr/>
            </a:pPr>
            <a:r>
              <a:rPr kumimoji="0" lang="en-US" sz="2800" b="0" i="0" u="none" strike="noStrike" kern="1200" cap="none" spc="0" normalizeH="0" baseline="0" noProof="0" dirty="0" smtClean="0">
                <a:ln>
                  <a:noFill/>
                </a:ln>
                <a:solidFill>
                  <a:schemeClr val="bg2">
                    <a:lumMod val="40000"/>
                    <a:lumOff val="60000"/>
                  </a:schemeClr>
                </a:solidFill>
                <a:effectLst/>
                <a:uLnTx/>
                <a:uFillTx/>
                <a:latin typeface="+mn-lt"/>
                <a:ea typeface="+mn-ea"/>
                <a:cs typeface="+mn-cs"/>
              </a:rPr>
              <a:t> Education (Public, Policy and Voter)</a:t>
            </a:r>
          </a:p>
          <a:p>
            <a:pPr marL="0" marR="0" lvl="0" indent="0" algn="ctr" defTabSz="914400" rtl="0" eaLnBrk="1" fontAlgn="auto" latinLnBrk="0" hangingPunct="1">
              <a:lnSpc>
                <a:spcPct val="150000"/>
              </a:lnSpc>
              <a:spcBef>
                <a:spcPts val="0"/>
              </a:spcBef>
              <a:spcAft>
                <a:spcPts val="0"/>
              </a:spcAft>
              <a:buClrTx/>
              <a:buSzPct val="110000"/>
              <a:buFont typeface="Wingdings" pitchFamily="2" charset="2"/>
              <a:buChar char="§"/>
              <a:tabLst/>
              <a:defRPr/>
            </a:pPr>
            <a:r>
              <a:rPr lang="en-US" sz="2800" dirty="0" smtClean="0">
                <a:solidFill>
                  <a:schemeClr val="bg2">
                    <a:lumMod val="40000"/>
                    <a:lumOff val="60000"/>
                  </a:schemeClr>
                </a:solidFill>
              </a:rPr>
              <a:t>Organizing and Mobilizing</a:t>
            </a:r>
          </a:p>
          <a:p>
            <a:pPr marL="0" marR="0" lvl="0" indent="0" algn="ctr" defTabSz="914400" rtl="0" eaLnBrk="1" fontAlgn="auto" latinLnBrk="0" hangingPunct="1">
              <a:lnSpc>
                <a:spcPct val="150000"/>
              </a:lnSpc>
              <a:spcBef>
                <a:spcPts val="0"/>
              </a:spcBef>
              <a:spcAft>
                <a:spcPts val="0"/>
              </a:spcAft>
              <a:buClrTx/>
              <a:buSzPct val="110000"/>
              <a:buFont typeface="Wingdings" pitchFamily="2" charset="2"/>
              <a:buChar char="§"/>
              <a:tabLst/>
              <a:defRPr/>
            </a:pPr>
            <a:r>
              <a:rPr lang="en-US" sz="2800" dirty="0" smtClean="0">
                <a:solidFill>
                  <a:schemeClr val="bg2">
                    <a:lumMod val="40000"/>
                    <a:lumOff val="60000"/>
                  </a:schemeClr>
                </a:solidFill>
              </a:rPr>
              <a:t>Research </a:t>
            </a:r>
          </a:p>
          <a:p>
            <a:pPr marL="0" marR="0" lvl="0" indent="0" algn="ctr" defTabSz="914400" rtl="0" eaLnBrk="1" fontAlgn="auto" latinLnBrk="0" hangingPunct="1">
              <a:lnSpc>
                <a:spcPct val="150000"/>
              </a:lnSpc>
              <a:spcBef>
                <a:spcPts val="0"/>
              </a:spcBef>
              <a:spcAft>
                <a:spcPts val="0"/>
              </a:spcAft>
              <a:buClrTx/>
              <a:buSzPct val="110000"/>
              <a:buFont typeface="Wingdings" pitchFamily="2" charset="2"/>
              <a:buChar char="§"/>
              <a:tabLst/>
              <a:defRPr/>
            </a:pPr>
            <a:r>
              <a:rPr kumimoji="0" lang="en-US" sz="2800" b="0" i="0" u="none" strike="noStrike" kern="1200" cap="none" spc="0" normalizeH="0" baseline="0" noProof="0" dirty="0" smtClean="0">
                <a:ln>
                  <a:noFill/>
                </a:ln>
                <a:solidFill>
                  <a:schemeClr val="bg2">
                    <a:lumMod val="40000"/>
                    <a:lumOff val="60000"/>
                  </a:schemeClr>
                </a:solidFill>
                <a:effectLst/>
                <a:uLnTx/>
                <a:uFillTx/>
                <a:latin typeface="+mn-lt"/>
                <a:ea typeface="+mn-ea"/>
                <a:cs typeface="+mn-cs"/>
              </a:rPr>
              <a:t>Partnerships</a:t>
            </a:r>
          </a:p>
          <a:p>
            <a:pPr marL="0" marR="0" lvl="0" indent="0" algn="ctr" defTabSz="914400" rtl="0" eaLnBrk="1" fontAlgn="auto" latinLnBrk="0" hangingPunct="1">
              <a:lnSpc>
                <a:spcPct val="150000"/>
              </a:lnSpc>
              <a:spcBef>
                <a:spcPts val="0"/>
              </a:spcBef>
              <a:spcAft>
                <a:spcPts val="0"/>
              </a:spcAft>
              <a:buClrTx/>
              <a:buSzPct val="110000"/>
              <a:buFont typeface="Wingdings" pitchFamily="2" charset="2"/>
              <a:buChar char="§"/>
              <a:tabLst/>
              <a:defRPr/>
            </a:pPr>
            <a:r>
              <a:rPr lang="en-US" sz="2800" dirty="0" smtClean="0">
                <a:solidFill>
                  <a:schemeClr val="bg2">
                    <a:lumMod val="40000"/>
                    <a:lumOff val="60000"/>
                  </a:schemeClr>
                </a:solidFill>
              </a:rPr>
              <a:t>Events </a:t>
            </a:r>
            <a:endParaRPr kumimoji="0" lang="en-US" sz="2800" b="0" i="0" u="none" strike="noStrike" kern="1200" cap="none" spc="0" normalizeH="0" baseline="0" noProof="0" dirty="0" smtClean="0">
              <a:ln>
                <a:noFill/>
              </a:ln>
              <a:solidFill>
                <a:schemeClr val="bg2">
                  <a:lumMod val="40000"/>
                  <a:lumOff val="60000"/>
                </a:schemeClr>
              </a:solidFill>
              <a:effectLst/>
              <a:uLnTx/>
              <a:uFillTx/>
              <a:latin typeface="+mn-lt"/>
              <a:ea typeface="+mn-ea"/>
              <a:cs typeface="+mn-cs"/>
            </a:endParaRPr>
          </a:p>
          <a:p>
            <a:pPr marL="0" marR="0" lvl="0" indent="0" algn="ctr" defTabSz="914400" rtl="0" eaLnBrk="1" fontAlgn="auto" latinLnBrk="0" hangingPunct="1">
              <a:lnSpc>
                <a:spcPct val="150000"/>
              </a:lnSpc>
              <a:spcBef>
                <a:spcPts val="0"/>
              </a:spcBef>
              <a:spcAft>
                <a:spcPts val="0"/>
              </a:spcAft>
              <a:buClrTx/>
              <a:buSzPct val="110000"/>
              <a:buFont typeface="Wingdings" pitchFamily="2" charset="2"/>
              <a:buChar char="§"/>
              <a:tabLst/>
              <a:defRPr/>
            </a:pPr>
            <a:endParaRPr kumimoji="0" lang="en-US" sz="2800" b="0" i="0" u="none" strike="noStrike" kern="1200" cap="none" spc="0" normalizeH="0" baseline="0" noProof="0" dirty="0" smtClean="0">
              <a:ln>
                <a:noFill/>
              </a:ln>
              <a:solidFill>
                <a:schemeClr val="bg2">
                  <a:lumMod val="40000"/>
                  <a:lumOff val="60000"/>
                </a:schemeClr>
              </a:solidFill>
              <a:effectLst/>
              <a:uLnTx/>
              <a:uFillTx/>
              <a:latin typeface="+mn-lt"/>
              <a:ea typeface="+mn-ea"/>
              <a:cs typeface="+mn-cs"/>
            </a:endParaRPr>
          </a:p>
          <a:p>
            <a:pPr marL="0" marR="0" lvl="0" indent="0" algn="ctr" defTabSz="914400" rtl="0" eaLnBrk="1" fontAlgn="auto" latinLnBrk="0" hangingPunct="1">
              <a:lnSpc>
                <a:spcPct val="90000"/>
              </a:lnSpc>
              <a:spcBef>
                <a:spcPts val="0"/>
              </a:spcBef>
              <a:spcAft>
                <a:spcPts val="0"/>
              </a:spcAft>
              <a:buClrTx/>
              <a:buSzPct val="110000"/>
              <a:buFont typeface="Arial" pitchFamily="34" charset="0"/>
              <a:buNone/>
              <a:tabLst/>
              <a:defRPr/>
            </a:pPr>
            <a:endParaRPr kumimoji="0" lang="en-US" sz="1800" b="0" i="0" u="none" strike="noStrike" kern="1200" cap="none" spc="0" normalizeH="0" baseline="0" noProof="0" dirty="0" smtClean="0">
              <a:ln>
                <a:noFill/>
              </a:ln>
              <a:solidFill>
                <a:schemeClr val="bg2">
                  <a:lumMod val="60000"/>
                  <a:lumOff val="40000"/>
                </a:schemeClr>
              </a:solidFill>
              <a:effectLst/>
              <a:uLnTx/>
              <a:uFillTx/>
              <a:latin typeface="+mn-lt"/>
              <a:ea typeface="+mn-ea"/>
              <a:cs typeface="+mn-cs"/>
            </a:endParaRPr>
          </a:p>
          <a:p>
            <a:pPr marL="0" marR="0" lvl="0" indent="0" algn="ctr" defTabSz="914400" rtl="0" eaLnBrk="1" fontAlgn="auto" latinLnBrk="0" hangingPunct="1">
              <a:lnSpc>
                <a:spcPct val="90000"/>
              </a:lnSpc>
              <a:spcBef>
                <a:spcPts val="0"/>
              </a:spcBef>
              <a:spcAft>
                <a:spcPts val="0"/>
              </a:spcAft>
              <a:buClrTx/>
              <a:buSzPct val="110000"/>
              <a:buFont typeface="Arial" pitchFamily="34" charset="0"/>
              <a:buNone/>
              <a:tabLst/>
              <a:defRPr/>
            </a:pPr>
            <a:endParaRPr kumimoji="0" lang="en-US" sz="2800" b="0" i="0" u="none" strike="noStrike" kern="1200" cap="none" spc="0" normalizeH="0" baseline="0" noProof="0" dirty="0" smtClean="0">
              <a:ln>
                <a:noFill/>
              </a:ln>
              <a:solidFill>
                <a:schemeClr val="bg2">
                  <a:lumMod val="60000"/>
                  <a:lumOff val="40000"/>
                </a:schemeClr>
              </a:solidFill>
              <a:effectLst/>
              <a:uLnTx/>
              <a:uFillTx/>
              <a:latin typeface="+mn-lt"/>
              <a:ea typeface="+mn-ea"/>
              <a:cs typeface="+mn-cs"/>
            </a:endParaRPr>
          </a:p>
          <a:p>
            <a:pPr marL="0" marR="0" lvl="0" indent="0" algn="ctr" defTabSz="914400" rtl="0" eaLnBrk="1" fontAlgn="auto" latinLnBrk="0" hangingPunct="1">
              <a:lnSpc>
                <a:spcPct val="90000"/>
              </a:lnSpc>
              <a:spcBef>
                <a:spcPts val="0"/>
              </a:spcBef>
              <a:spcAft>
                <a:spcPts val="0"/>
              </a:spcAft>
              <a:buClrTx/>
              <a:buSzPct val="110000"/>
              <a:buFont typeface="Wingdings" pitchFamily="2" charset="2"/>
              <a:buChar char="§"/>
              <a:tabLst/>
              <a:defRPr/>
            </a:pPr>
            <a:endParaRPr kumimoji="0" lang="en-US" sz="2800" b="0" i="0" u="none" strike="noStrike" kern="1200" cap="none" spc="0" normalizeH="0" baseline="0" noProof="0" dirty="0" smtClean="0">
              <a:ln>
                <a:noFill/>
              </a:ln>
              <a:solidFill>
                <a:schemeClr val="bg2">
                  <a:lumMod val="60000"/>
                  <a:lumOff val="40000"/>
                </a:schemeClr>
              </a:solidFill>
              <a:effectLst/>
              <a:uLnTx/>
              <a:uFillTx/>
              <a:latin typeface="+mn-lt"/>
              <a:ea typeface="+mn-ea"/>
              <a:cs typeface="+mn-cs"/>
            </a:endParaRPr>
          </a:p>
          <a:p>
            <a:pPr marL="0" marR="0" lvl="0" indent="0" algn="ctr" defTabSz="914400" rtl="0" eaLnBrk="1" fontAlgn="auto" latinLnBrk="0" hangingPunct="1">
              <a:lnSpc>
                <a:spcPct val="90000"/>
              </a:lnSpc>
              <a:spcBef>
                <a:spcPts val="0"/>
              </a:spcBef>
              <a:spcAft>
                <a:spcPts val="0"/>
              </a:spcAft>
              <a:buClrTx/>
              <a:buSzPct val="110000"/>
              <a:buFont typeface="Arial" pitchFamily="34" charset="0"/>
              <a:buNone/>
              <a:tabLst/>
              <a:defRPr/>
            </a:pPr>
            <a:endParaRPr kumimoji="0" lang="en-US" sz="2800" b="0" i="0" u="none" strike="noStrike" kern="1200" cap="none" spc="0" normalizeH="0" baseline="0" noProof="0" dirty="0" smtClean="0">
              <a:ln>
                <a:noFill/>
              </a:ln>
              <a:solidFill>
                <a:schemeClr val="bg2">
                  <a:lumMod val="60000"/>
                  <a:lumOff val="40000"/>
                </a:schemeClr>
              </a:solidFill>
              <a:effectLst/>
              <a:uLnTx/>
              <a:uFillTx/>
              <a:latin typeface="+mn-lt"/>
              <a:ea typeface="+mn-ea"/>
              <a:cs typeface="+mn-cs"/>
            </a:endParaRPr>
          </a:p>
          <a:p>
            <a:pPr marL="0" marR="0" lvl="0" indent="0" algn="ctr" defTabSz="914400" rtl="0" eaLnBrk="1" fontAlgn="auto" latinLnBrk="0" hangingPunct="1">
              <a:lnSpc>
                <a:spcPct val="90000"/>
              </a:lnSpc>
              <a:spcBef>
                <a:spcPts val="0"/>
              </a:spcBef>
              <a:spcAft>
                <a:spcPts val="0"/>
              </a:spcAft>
              <a:buClrTx/>
              <a:buSzPct val="110000"/>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 Placeholder 2"/>
          <p:cNvSpPr txBox="1">
            <a:spLocks/>
          </p:cNvSpPr>
          <p:nvPr/>
        </p:nvSpPr>
        <p:spPr>
          <a:xfrm>
            <a:off x="6627812" y="0"/>
            <a:ext cx="5027612" cy="685800"/>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90000"/>
              </a:lnSpc>
              <a:spcBef>
                <a:spcPts val="0"/>
              </a:spcBef>
              <a:spcAft>
                <a:spcPts val="0"/>
              </a:spcAft>
              <a:buClrTx/>
              <a:buSzPct val="110000"/>
              <a:buFont typeface="Arial" pitchFamily="34" charset="0"/>
              <a:buNone/>
              <a:tabLst/>
              <a:defRPr/>
            </a:pPr>
            <a:r>
              <a:rPr kumimoji="0" lang="en-US" sz="3200" b="0" i="0" u="none" strike="noStrike" kern="1200" cap="none" spc="0" normalizeH="0" baseline="0" noProof="0" dirty="0" smtClean="0">
                <a:ln>
                  <a:noFill/>
                </a:ln>
                <a:solidFill>
                  <a:schemeClr val="bg2">
                    <a:lumMod val="40000"/>
                    <a:lumOff val="60000"/>
                  </a:schemeClr>
                </a:solidFill>
                <a:effectLst/>
                <a:uLnTx/>
                <a:uFillTx/>
                <a:latin typeface="+mn-lt"/>
                <a:ea typeface="+mn-ea"/>
                <a:cs typeface="+mn-cs"/>
              </a:rPr>
              <a:t>How We </a:t>
            </a:r>
            <a:r>
              <a:rPr kumimoji="0" lang="en-US" sz="3200" b="0" i="0" u="none" strike="noStrike" kern="1200" cap="none" spc="0" normalizeH="0" noProof="0" dirty="0" smtClean="0">
                <a:ln>
                  <a:noFill/>
                </a:ln>
                <a:solidFill>
                  <a:schemeClr val="bg2">
                    <a:lumMod val="40000"/>
                    <a:lumOff val="60000"/>
                  </a:schemeClr>
                </a:solidFill>
                <a:effectLst/>
                <a:uLnTx/>
                <a:uFillTx/>
                <a:latin typeface="+mn-lt"/>
                <a:ea typeface="+mn-ea"/>
                <a:cs typeface="+mn-cs"/>
              </a:rPr>
              <a:t>Advocate?</a:t>
            </a:r>
            <a:endParaRPr kumimoji="0" lang="en-US" sz="3200" b="0" i="0" u="none" strike="noStrike" kern="1200" cap="none" spc="0" normalizeH="0" baseline="0" noProof="0" dirty="0" smtClean="0">
              <a:ln>
                <a:noFill/>
              </a:ln>
              <a:solidFill>
                <a:schemeClr val="bg2">
                  <a:lumMod val="40000"/>
                  <a:lumOff val="60000"/>
                </a:schemeClr>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5257800"/>
            <a:ext cx="10590212" cy="990600"/>
          </a:xfrm>
        </p:spPr>
        <p:txBody>
          <a:bodyPr>
            <a:noAutofit/>
          </a:bodyPr>
          <a:lstStyle/>
          <a:p>
            <a:pPr algn="ctr" eaLnBrk="1" hangingPunct="1"/>
            <a:r>
              <a:rPr lang="en-US" sz="4200" dirty="0" smtClean="0">
                <a:solidFill>
                  <a:srgbClr val="460046"/>
                </a:solidFill>
              </a:rPr>
              <a:t>The Missouri Association for Community Action </a:t>
            </a:r>
          </a:p>
        </p:txBody>
      </p:sp>
      <p:sp>
        <p:nvSpPr>
          <p:cNvPr id="11268" name="Text Placeholder 2"/>
          <p:cNvSpPr>
            <a:spLocks noGrp="1"/>
          </p:cNvSpPr>
          <p:nvPr>
            <p:ph type="body" idx="1"/>
          </p:nvPr>
        </p:nvSpPr>
        <p:spPr>
          <a:xfrm>
            <a:off x="303212" y="304800"/>
            <a:ext cx="6400801" cy="685800"/>
          </a:xfrm>
        </p:spPr>
        <p:txBody>
          <a:bodyPr>
            <a:normAutofit/>
          </a:bodyPr>
          <a:lstStyle/>
          <a:p>
            <a:pPr algn="ctr" eaLnBrk="1" hangingPunct="1"/>
            <a:r>
              <a:rPr lang="en-US" sz="4000" b="1" dirty="0" smtClean="0">
                <a:solidFill>
                  <a:schemeClr val="bg2">
                    <a:lumMod val="40000"/>
                    <a:lumOff val="60000"/>
                  </a:schemeClr>
                </a:solidFill>
              </a:rPr>
              <a:t>Effective Advocacy</a:t>
            </a:r>
          </a:p>
        </p:txBody>
      </p:sp>
      <p:sp>
        <p:nvSpPr>
          <p:cNvPr id="11267" name="Content Placeholder 4"/>
          <p:cNvSpPr>
            <a:spLocks noGrp="1"/>
          </p:cNvSpPr>
          <p:nvPr>
            <p:ph sz="quarter" idx="4294967295"/>
          </p:nvPr>
        </p:nvSpPr>
        <p:spPr>
          <a:xfrm>
            <a:off x="227012" y="914400"/>
            <a:ext cx="8610600" cy="3429000"/>
          </a:xfrm>
        </p:spPr>
        <p:txBody>
          <a:bodyPr anchor="ctr">
            <a:noAutofit/>
          </a:bodyPr>
          <a:lstStyle/>
          <a:p>
            <a:pPr marL="273050" indent="-273050" eaLnBrk="1" hangingPunct="1">
              <a:lnSpc>
                <a:spcPct val="90000"/>
              </a:lnSpc>
              <a:buFont typeface="Wingdings" pitchFamily="2" charset="2"/>
              <a:buChar char="§"/>
            </a:pPr>
            <a:r>
              <a:rPr lang="en-US" sz="2800" b="1" dirty="0" smtClean="0">
                <a:solidFill>
                  <a:schemeClr val="bg2">
                    <a:lumMod val="40000"/>
                    <a:lumOff val="60000"/>
                  </a:schemeClr>
                </a:solidFill>
              </a:rPr>
              <a:t>Legitimate</a:t>
            </a:r>
          </a:p>
          <a:p>
            <a:pPr marL="273050" indent="-273050" eaLnBrk="1" hangingPunct="1">
              <a:lnSpc>
                <a:spcPct val="90000"/>
              </a:lnSpc>
              <a:buFont typeface="Wingdings" pitchFamily="2" charset="2"/>
              <a:buChar char="§"/>
            </a:pPr>
            <a:r>
              <a:rPr lang="en-US" sz="2800" b="1" dirty="0" smtClean="0">
                <a:solidFill>
                  <a:schemeClr val="bg2">
                    <a:lumMod val="40000"/>
                    <a:lumOff val="60000"/>
                  </a:schemeClr>
                </a:solidFill>
              </a:rPr>
              <a:t>Credible</a:t>
            </a:r>
          </a:p>
          <a:p>
            <a:pPr marL="273050" indent="-273050" eaLnBrk="1" hangingPunct="1">
              <a:lnSpc>
                <a:spcPct val="90000"/>
              </a:lnSpc>
              <a:buFont typeface="Wingdings" pitchFamily="2" charset="2"/>
              <a:buChar char="§"/>
            </a:pPr>
            <a:r>
              <a:rPr lang="en-US" sz="2800" b="1" dirty="0" smtClean="0">
                <a:solidFill>
                  <a:schemeClr val="bg2">
                    <a:lumMod val="40000"/>
                    <a:lumOff val="60000"/>
                  </a:schemeClr>
                </a:solidFill>
              </a:rPr>
              <a:t>Transparent</a:t>
            </a:r>
          </a:p>
          <a:p>
            <a:pPr marL="273050" indent="-273050" eaLnBrk="1" hangingPunct="1">
              <a:lnSpc>
                <a:spcPct val="90000"/>
              </a:lnSpc>
              <a:buFont typeface="Wingdings" pitchFamily="2" charset="2"/>
              <a:buChar char="§"/>
            </a:pPr>
            <a:r>
              <a:rPr lang="en-US" sz="2800" b="1" dirty="0" smtClean="0">
                <a:solidFill>
                  <a:schemeClr val="bg2">
                    <a:lumMod val="40000"/>
                    <a:lumOff val="60000"/>
                  </a:schemeClr>
                </a:solidFill>
              </a:rPr>
              <a:t>Accountable </a:t>
            </a:r>
          </a:p>
          <a:p>
            <a:pPr marL="273050" indent="-273050" eaLnBrk="1" hangingPunct="1">
              <a:lnSpc>
                <a:spcPct val="90000"/>
              </a:lnSpc>
              <a:buFont typeface="Wingdings" pitchFamily="2" charset="2"/>
              <a:buChar char="§"/>
            </a:pPr>
            <a:r>
              <a:rPr lang="en-US" sz="2800" b="1" dirty="0" smtClean="0">
                <a:solidFill>
                  <a:schemeClr val="bg2">
                    <a:lumMod val="40000"/>
                    <a:lumOff val="60000"/>
                  </a:schemeClr>
                </a:solidFill>
              </a:rPr>
              <a:t>Understand the relationship between advocacy, power and politics</a:t>
            </a:r>
            <a:endParaRPr lang="en-US" sz="2800" dirty="0" smtClean="0">
              <a:solidFill>
                <a:schemeClr val="bg2">
                  <a:lumMod val="40000"/>
                  <a:lumOff val="60000"/>
                </a:schemeClr>
              </a:solidFill>
            </a:endParaRPr>
          </a:p>
        </p:txBody>
      </p:sp>
      <p:pic>
        <p:nvPicPr>
          <p:cNvPr id="7" name="Picture 2" descr="http://globalwa.org/wp-content/uploads/2010/04/globalwadiagram.png"/>
          <p:cNvPicPr>
            <a:picLocks noChangeAspect="1" noChangeArrowheads="1"/>
          </p:cNvPicPr>
          <p:nvPr/>
        </p:nvPicPr>
        <p:blipFill>
          <a:blip r:embed="rId3" cstate="print"/>
          <a:srcRect/>
          <a:stretch>
            <a:fillRect/>
          </a:stretch>
        </p:blipFill>
        <p:spPr bwMode="auto">
          <a:xfrm>
            <a:off x="7540625" y="228600"/>
            <a:ext cx="4648200" cy="4114800"/>
          </a:xfrm>
          <a:prstGeom prst="ellipse">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5332412" y="381000"/>
            <a:ext cx="6856413" cy="1676400"/>
          </a:xfrm>
        </p:spPr>
        <p:txBody>
          <a:bodyPr/>
          <a:lstStyle/>
          <a:p>
            <a:pPr algn="ctr" eaLnBrk="1" hangingPunct="1"/>
            <a:r>
              <a:rPr lang="en-US" dirty="0" smtClean="0">
                <a:solidFill>
                  <a:schemeClr val="bg2">
                    <a:lumMod val="40000"/>
                    <a:lumOff val="60000"/>
                  </a:schemeClr>
                </a:solidFill>
              </a:rPr>
              <a:t>Statewide Vision</a:t>
            </a:r>
            <a:br>
              <a:rPr lang="en-US" dirty="0" smtClean="0">
                <a:solidFill>
                  <a:schemeClr val="bg2">
                    <a:lumMod val="40000"/>
                    <a:lumOff val="60000"/>
                  </a:schemeClr>
                </a:solidFill>
              </a:rPr>
            </a:br>
            <a:endParaRPr lang="en-US" sz="2800" dirty="0" smtClean="0">
              <a:solidFill>
                <a:schemeClr val="bg2">
                  <a:lumMod val="40000"/>
                  <a:lumOff val="60000"/>
                </a:schemeClr>
              </a:solidFill>
            </a:endParaRPr>
          </a:p>
        </p:txBody>
      </p:sp>
      <p:pic>
        <p:nvPicPr>
          <p:cNvPr id="14339" name="Picture 3" descr="poster"/>
          <p:cNvPicPr>
            <a:picLocks noChangeAspect="1" noChangeArrowheads="1"/>
          </p:cNvPicPr>
          <p:nvPr/>
        </p:nvPicPr>
        <p:blipFill>
          <a:blip r:embed="rId3" cstate="print"/>
          <a:srcRect/>
          <a:stretch>
            <a:fillRect/>
          </a:stretch>
        </p:blipFill>
        <p:spPr bwMode="auto">
          <a:xfrm>
            <a:off x="303213" y="228600"/>
            <a:ext cx="4953000" cy="6324599"/>
          </a:xfrm>
          <a:prstGeom prst="rect">
            <a:avLst/>
          </a:prstGeom>
          <a:ln>
            <a:noFill/>
          </a:ln>
          <a:effectLst>
            <a:outerShdw blurRad="292100" dist="139700" dir="2700000" algn="tl" rotWithShape="0">
              <a:srgbClr val="333333">
                <a:alpha val="65000"/>
              </a:srgbClr>
            </a:outerShdw>
          </a:effectLst>
        </p:spPr>
      </p:pic>
      <p:sp>
        <p:nvSpPr>
          <p:cNvPr id="3076" name="Text Box 4"/>
          <p:cNvSpPr txBox="1">
            <a:spLocks noChangeArrowheads="1"/>
          </p:cNvSpPr>
          <p:nvPr/>
        </p:nvSpPr>
        <p:spPr bwMode="auto">
          <a:xfrm>
            <a:off x="7008574" y="3429000"/>
            <a:ext cx="4977104" cy="579438"/>
          </a:xfrm>
          <a:prstGeom prst="rect">
            <a:avLst/>
          </a:prstGeom>
          <a:noFill/>
          <a:ln w="9525" algn="ctr">
            <a:noFill/>
            <a:miter lim="800000"/>
            <a:headEnd/>
            <a:tailEnd/>
          </a:ln>
          <a:effectLst/>
        </p:spPr>
        <p:txBody>
          <a:bodyPr>
            <a:spAutoFit/>
          </a:bodyPr>
          <a:lstStyle/>
          <a:p>
            <a:pPr algn="ctr">
              <a:spcBef>
                <a:spcPct val="50000"/>
              </a:spcBef>
              <a:defRPr/>
            </a:pPr>
            <a:endParaRPr lang="en-US" sz="3200" b="1" dirty="0">
              <a:effectLst>
                <a:outerShdw blurRad="38100" dist="38100" dir="2700000" algn="tl">
                  <a:srgbClr val="000000"/>
                </a:outerShdw>
              </a:effectLst>
              <a:latin typeface="Rage Italic" pitchFamily="66" charset="0"/>
            </a:endParaRPr>
          </a:p>
        </p:txBody>
      </p:sp>
      <p:sp>
        <p:nvSpPr>
          <p:cNvPr id="5" name="Rectangle 2"/>
          <p:cNvSpPr txBox="1">
            <a:spLocks noChangeArrowheads="1"/>
          </p:cNvSpPr>
          <p:nvPr/>
        </p:nvSpPr>
        <p:spPr bwMode="auto">
          <a:xfrm>
            <a:off x="5332412" y="1752600"/>
            <a:ext cx="6856413" cy="4648200"/>
          </a:xfrm>
          <a:prstGeom prst="rect">
            <a:avLst/>
          </a:prstGeom>
          <a:noFill/>
          <a:ln w="9525">
            <a:noFill/>
            <a:miter lim="800000"/>
            <a:headEnd/>
            <a:tailEnd/>
          </a:ln>
          <a:effectLst/>
        </p:spPr>
        <p:txBody>
          <a:bodyPr anchor="ctr"/>
          <a:lstStyle/>
          <a:p>
            <a:pPr algn="ctr">
              <a:defRPr/>
            </a:pPr>
            <a:r>
              <a:rPr lang="en-US" sz="3200" kern="0" dirty="0">
                <a:solidFill>
                  <a:schemeClr val="bg2">
                    <a:lumMod val="40000"/>
                    <a:lumOff val="60000"/>
                  </a:schemeClr>
                </a:solidFill>
                <a:latin typeface="+mj-lt"/>
                <a:ea typeface="+mj-ea"/>
                <a:cs typeface="+mj-cs"/>
              </a:rPr>
              <a:t>United in purpose, </a:t>
            </a:r>
          </a:p>
          <a:p>
            <a:pPr algn="ctr">
              <a:defRPr/>
            </a:pPr>
            <a:r>
              <a:rPr lang="en-US" sz="3200" kern="0" dirty="0">
                <a:solidFill>
                  <a:schemeClr val="bg2">
                    <a:lumMod val="40000"/>
                    <a:lumOff val="60000"/>
                  </a:schemeClr>
                </a:solidFill>
                <a:latin typeface="+mj-lt"/>
                <a:ea typeface="+mj-ea"/>
                <a:cs typeface="+mj-cs"/>
              </a:rPr>
              <a:t>the Missouri </a:t>
            </a:r>
          </a:p>
          <a:p>
            <a:pPr algn="ctr">
              <a:defRPr/>
            </a:pPr>
            <a:r>
              <a:rPr lang="en-US" sz="3200" kern="0" dirty="0">
                <a:solidFill>
                  <a:schemeClr val="bg2">
                    <a:lumMod val="40000"/>
                    <a:lumOff val="60000"/>
                  </a:schemeClr>
                </a:solidFill>
                <a:latin typeface="+mj-lt"/>
                <a:ea typeface="+mj-ea"/>
                <a:cs typeface="+mj-cs"/>
              </a:rPr>
              <a:t>Community Action Network </a:t>
            </a:r>
            <a:endParaRPr lang="en-US" sz="3200" kern="0" dirty="0" smtClean="0">
              <a:solidFill>
                <a:schemeClr val="bg2">
                  <a:lumMod val="40000"/>
                  <a:lumOff val="60000"/>
                </a:schemeClr>
              </a:solidFill>
              <a:latin typeface="+mj-lt"/>
              <a:ea typeface="+mj-ea"/>
              <a:cs typeface="+mj-cs"/>
            </a:endParaRPr>
          </a:p>
          <a:p>
            <a:pPr algn="ctr">
              <a:defRPr/>
            </a:pPr>
            <a:r>
              <a:rPr lang="en-US" sz="3200" kern="0" dirty="0" smtClean="0">
                <a:solidFill>
                  <a:schemeClr val="bg2">
                    <a:lumMod val="40000"/>
                    <a:lumOff val="60000"/>
                  </a:schemeClr>
                </a:solidFill>
                <a:latin typeface="+mj-lt"/>
                <a:ea typeface="+mj-ea"/>
                <a:cs typeface="+mj-cs"/>
              </a:rPr>
              <a:t>will </a:t>
            </a:r>
            <a:r>
              <a:rPr lang="en-US" sz="3200" b="1" kern="0" dirty="0">
                <a:solidFill>
                  <a:schemeClr val="bg2">
                    <a:lumMod val="40000"/>
                    <a:lumOff val="60000"/>
                  </a:schemeClr>
                </a:solidFill>
                <a:latin typeface="+mj-lt"/>
                <a:ea typeface="+mj-ea"/>
                <a:cs typeface="+mj-cs"/>
              </a:rPr>
              <a:t>inspire</a:t>
            </a:r>
            <a:r>
              <a:rPr lang="en-US" sz="3200" kern="0" dirty="0">
                <a:solidFill>
                  <a:schemeClr val="bg2">
                    <a:lumMod val="40000"/>
                    <a:lumOff val="60000"/>
                  </a:schemeClr>
                </a:solidFill>
                <a:latin typeface="+mj-lt"/>
                <a:ea typeface="+mj-ea"/>
                <a:cs typeface="+mj-cs"/>
              </a:rPr>
              <a:t> and</a:t>
            </a:r>
            <a:r>
              <a:rPr lang="en-US" sz="3200" b="1" kern="0" dirty="0">
                <a:solidFill>
                  <a:schemeClr val="bg2">
                    <a:lumMod val="40000"/>
                    <a:lumOff val="60000"/>
                  </a:schemeClr>
                </a:solidFill>
                <a:latin typeface="+mj-lt"/>
                <a:ea typeface="+mj-ea"/>
                <a:cs typeface="+mj-cs"/>
              </a:rPr>
              <a:t> engage </a:t>
            </a:r>
            <a:r>
              <a:rPr lang="en-US" sz="3200" kern="0" dirty="0">
                <a:solidFill>
                  <a:schemeClr val="bg2">
                    <a:lumMod val="40000"/>
                    <a:lumOff val="60000"/>
                  </a:schemeClr>
                </a:solidFill>
                <a:latin typeface="+mj-lt"/>
                <a:ea typeface="+mj-ea"/>
                <a:cs typeface="+mj-cs"/>
              </a:rPr>
              <a:t>people </a:t>
            </a:r>
            <a:endParaRPr lang="en-US" sz="3200" kern="0" dirty="0" smtClean="0">
              <a:solidFill>
                <a:schemeClr val="bg2">
                  <a:lumMod val="40000"/>
                  <a:lumOff val="60000"/>
                </a:schemeClr>
              </a:solidFill>
              <a:latin typeface="+mj-lt"/>
              <a:ea typeface="+mj-ea"/>
              <a:cs typeface="+mj-cs"/>
            </a:endParaRPr>
          </a:p>
          <a:p>
            <a:pPr algn="ctr">
              <a:defRPr/>
            </a:pPr>
            <a:r>
              <a:rPr lang="en-US" sz="3200" kern="0" dirty="0" smtClean="0">
                <a:solidFill>
                  <a:schemeClr val="bg2">
                    <a:lumMod val="40000"/>
                    <a:lumOff val="60000"/>
                  </a:schemeClr>
                </a:solidFill>
                <a:latin typeface="+mj-lt"/>
                <a:ea typeface="+mj-ea"/>
                <a:cs typeface="+mj-cs"/>
              </a:rPr>
              <a:t>to </a:t>
            </a:r>
            <a:r>
              <a:rPr lang="en-US" sz="3200" kern="0" dirty="0">
                <a:solidFill>
                  <a:schemeClr val="bg2">
                    <a:lumMod val="40000"/>
                    <a:lumOff val="60000"/>
                  </a:schemeClr>
                </a:solidFill>
                <a:latin typeface="+mj-lt"/>
                <a:ea typeface="+mj-ea"/>
                <a:cs typeface="+mj-cs"/>
              </a:rPr>
              <a:t>ensure that all </a:t>
            </a:r>
            <a:br>
              <a:rPr lang="en-US" sz="3200" kern="0" dirty="0">
                <a:solidFill>
                  <a:schemeClr val="bg2">
                    <a:lumMod val="40000"/>
                    <a:lumOff val="60000"/>
                  </a:schemeClr>
                </a:solidFill>
                <a:latin typeface="+mj-lt"/>
                <a:ea typeface="+mj-ea"/>
                <a:cs typeface="+mj-cs"/>
              </a:rPr>
            </a:br>
            <a:r>
              <a:rPr lang="en-US" sz="3200" kern="0" dirty="0">
                <a:solidFill>
                  <a:schemeClr val="bg2">
                    <a:lumMod val="40000"/>
                    <a:lumOff val="60000"/>
                  </a:schemeClr>
                </a:solidFill>
                <a:latin typeface="+mj-lt"/>
                <a:ea typeface="+mj-ea"/>
                <a:cs typeface="+mj-cs"/>
              </a:rPr>
              <a:t>families and communities </a:t>
            </a:r>
            <a:r>
              <a:rPr lang="en-US" sz="3200" b="1" kern="0" dirty="0">
                <a:solidFill>
                  <a:schemeClr val="bg2">
                    <a:lumMod val="40000"/>
                    <a:lumOff val="60000"/>
                  </a:schemeClr>
                </a:solidFill>
                <a:latin typeface="+mj-lt"/>
                <a:ea typeface="+mj-ea"/>
                <a:cs typeface="+mj-cs"/>
              </a:rPr>
              <a:t>thrive</a:t>
            </a:r>
            <a:r>
              <a:rPr lang="en-US" sz="3200" kern="0" dirty="0">
                <a:latin typeface="+mj-lt"/>
                <a:ea typeface="+mj-ea"/>
                <a:cs typeface="+mj-cs"/>
              </a:rPr>
              <a:t>.</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6" descr="map &amp; # IDs October 2012 revision.eps"/>
          <p:cNvPicPr>
            <a:picLocks noChangeAspect="1"/>
          </p:cNvPicPr>
          <p:nvPr/>
        </p:nvPicPr>
        <p:blipFill>
          <a:blip r:embed="rId3" cstate="print"/>
          <a:srcRect/>
          <a:stretch>
            <a:fillRect/>
          </a:stretch>
        </p:blipFill>
        <p:spPr bwMode="auto">
          <a:xfrm>
            <a:off x="2741612" y="762000"/>
            <a:ext cx="6572250" cy="5867400"/>
          </a:xfrm>
          <a:prstGeom prst="rect">
            <a:avLst/>
          </a:prstGeom>
          <a:ln>
            <a:noFill/>
          </a:ln>
          <a:effectLst>
            <a:outerShdw blurRad="292100" dist="139700" dir="2700000" algn="tl" rotWithShape="0">
              <a:srgbClr val="333333">
                <a:alpha val="65000"/>
              </a:srgbClr>
            </a:outerShdw>
          </a:effectLst>
        </p:spPr>
      </p:pic>
      <p:sp>
        <p:nvSpPr>
          <p:cNvPr id="4" name="Text Placeholder 2"/>
          <p:cNvSpPr txBox="1">
            <a:spLocks/>
          </p:cNvSpPr>
          <p:nvPr/>
        </p:nvSpPr>
        <p:spPr>
          <a:xfrm>
            <a:off x="1" y="152400"/>
            <a:ext cx="12188824" cy="685800"/>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90000"/>
              </a:lnSpc>
              <a:spcBef>
                <a:spcPts val="0"/>
              </a:spcBef>
              <a:spcAft>
                <a:spcPts val="0"/>
              </a:spcAft>
              <a:buClrTx/>
              <a:buSzPct val="110000"/>
              <a:buFont typeface="Arial" pitchFamily="34" charset="0"/>
              <a:buNone/>
              <a:tabLst/>
              <a:defRPr/>
            </a:pPr>
            <a:r>
              <a:rPr kumimoji="0" lang="en-US" sz="3200" b="0" i="0" u="none" strike="noStrike" kern="1200" cap="none" spc="0" normalizeH="0" baseline="0" noProof="0" dirty="0" smtClean="0">
                <a:ln>
                  <a:noFill/>
                </a:ln>
                <a:solidFill>
                  <a:schemeClr val="bg2">
                    <a:lumMod val="40000"/>
                    <a:lumOff val="60000"/>
                  </a:schemeClr>
                </a:solidFill>
                <a:effectLst/>
                <a:uLnTx/>
                <a:uFillTx/>
                <a:latin typeface="+mn-lt"/>
                <a:ea typeface="+mn-ea"/>
                <a:cs typeface="+mn-cs"/>
              </a:rPr>
              <a:t>The </a:t>
            </a:r>
            <a:r>
              <a:rPr kumimoji="0" lang="en-US" sz="3200" b="1" i="0" u="none" strike="noStrike" kern="1200" cap="none" spc="0" normalizeH="0" baseline="0" noProof="0" dirty="0" smtClean="0">
                <a:ln>
                  <a:noFill/>
                </a:ln>
                <a:solidFill>
                  <a:schemeClr val="bg2">
                    <a:lumMod val="40000"/>
                    <a:lumOff val="60000"/>
                  </a:schemeClr>
                </a:solidFill>
                <a:effectLst/>
                <a:uLnTx/>
                <a:uFillTx/>
                <a:latin typeface="+mn-lt"/>
                <a:ea typeface="+mn-ea"/>
                <a:cs typeface="+mn-cs"/>
              </a:rPr>
              <a:t>Missouri</a:t>
            </a:r>
            <a:r>
              <a:rPr kumimoji="0" lang="en-US" sz="3200" b="0" i="0" u="none" strike="noStrike" kern="1200" cap="none" spc="0" normalizeH="0" baseline="0" noProof="0" dirty="0" smtClean="0">
                <a:ln>
                  <a:noFill/>
                </a:ln>
                <a:solidFill>
                  <a:schemeClr val="bg2">
                    <a:lumMod val="40000"/>
                    <a:lumOff val="60000"/>
                  </a:schemeClr>
                </a:solidFill>
                <a:effectLst/>
                <a:uLnTx/>
                <a:uFillTx/>
                <a:latin typeface="+mn-lt"/>
                <a:ea typeface="+mn-ea"/>
                <a:cs typeface="+mn-cs"/>
              </a:rPr>
              <a:t> Community Action Network</a:t>
            </a:r>
          </a:p>
        </p:txBody>
      </p:sp>
    </p:spTree>
  </p:cSld>
  <p:clrMapOvr>
    <a:masterClrMapping/>
  </p:clrMapOvr>
  <p:transition spd="med" advTm="8056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Content Placeholder 7"/>
          <p:cNvSpPr>
            <a:spLocks noGrp="1"/>
          </p:cNvSpPr>
          <p:nvPr>
            <p:ph type="body" idx="4294967295"/>
          </p:nvPr>
        </p:nvSpPr>
        <p:spPr>
          <a:xfrm>
            <a:off x="0" y="5029200"/>
            <a:ext cx="8229600" cy="1143000"/>
          </a:xfrm>
        </p:spPr>
        <p:txBody>
          <a:bodyPr/>
          <a:lstStyle/>
          <a:p>
            <a:pPr>
              <a:buFont typeface="Wingdings" pitchFamily="2" charset="2"/>
              <a:buNone/>
            </a:pPr>
            <a:endParaRPr lang="en-US" dirty="0" smtClean="0"/>
          </a:p>
          <a:p>
            <a:pPr>
              <a:buFont typeface="Wingdings" pitchFamily="2" charset="2"/>
              <a:buNone/>
            </a:pPr>
            <a:endParaRPr lang="en-US" dirty="0" smtClean="0"/>
          </a:p>
        </p:txBody>
      </p:sp>
      <p:graphicFrame>
        <p:nvGraphicFramePr>
          <p:cNvPr id="6" name="Diagram 5"/>
          <p:cNvGraphicFramePr/>
          <p:nvPr/>
        </p:nvGraphicFramePr>
        <p:xfrm>
          <a:off x="1446212" y="0"/>
          <a:ext cx="105156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rot="20387566">
            <a:off x="267389" y="720985"/>
            <a:ext cx="3229379" cy="2123658"/>
          </a:xfrm>
          <a:prstGeom prst="rect">
            <a:avLst/>
          </a:prstGeom>
          <a:noFill/>
        </p:spPr>
        <p:txBody>
          <a:bodyPr wrap="square" rtlCol="0">
            <a:spAutoFit/>
          </a:bodyPr>
          <a:lstStyle/>
          <a:p>
            <a:pPr algn="ctr"/>
            <a:r>
              <a:rPr lang="en-US" sz="4400" b="1" i="1" dirty="0" smtClean="0"/>
              <a:t>Developing an Advocacy Plan</a:t>
            </a:r>
            <a:endParaRPr lang="en-US" sz="4400" b="1" i="1"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9812" y="990600"/>
            <a:ext cx="8304292" cy="2438400"/>
          </a:xfrm>
        </p:spPr>
        <p:txBody>
          <a:bodyPr>
            <a:normAutofit/>
          </a:bodyPr>
          <a:lstStyle/>
          <a:p>
            <a:pPr algn="ctr" eaLnBrk="1" fontAlgn="auto" hangingPunct="1">
              <a:spcAft>
                <a:spcPts val="0"/>
              </a:spcAft>
              <a:defRPr/>
            </a:pPr>
            <a:r>
              <a:rPr lang="en-US" dirty="0" smtClean="0">
                <a:solidFill>
                  <a:schemeClr val="bg2">
                    <a:lumMod val="40000"/>
                    <a:lumOff val="60000"/>
                  </a:schemeClr>
                </a:solidFill>
              </a:rPr>
              <a:t>Identify and Define your Issue </a:t>
            </a:r>
            <a:endParaRPr lang="en-US" dirty="0">
              <a:solidFill>
                <a:schemeClr val="bg2">
                  <a:lumMod val="40000"/>
                  <a:lumOff val="60000"/>
                </a:schemeClr>
              </a:solidFill>
            </a:endParaRPr>
          </a:p>
        </p:txBody>
      </p:sp>
      <p:sp>
        <p:nvSpPr>
          <p:cNvPr id="4" name="TextBox 3"/>
          <p:cNvSpPr txBox="1"/>
          <p:nvPr/>
        </p:nvSpPr>
        <p:spPr>
          <a:xfrm>
            <a:off x="1370012" y="0"/>
            <a:ext cx="1829593" cy="4708981"/>
          </a:xfrm>
          <a:prstGeom prst="rect">
            <a:avLst/>
          </a:prstGeom>
          <a:noFill/>
        </p:spPr>
        <p:txBody>
          <a:bodyPr wrap="square">
            <a:spAutoFit/>
          </a:bodyPr>
          <a:lstStyle/>
          <a:p>
            <a:pPr>
              <a:defRPr/>
            </a:pPr>
            <a:r>
              <a:rPr lang="en-US" sz="30000" b="1" dirty="0">
                <a:solidFill>
                  <a:srgbClr val="002060"/>
                </a:solidFill>
                <a:latin typeface="Garamond" pitchFamily="18" charset="0"/>
                <a:cs typeface="Times New Roman" pitchFamily="18" charset="0"/>
              </a:rPr>
              <a:t>1</a:t>
            </a:r>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801065">
  <a:themeElements>
    <a:clrScheme name="MACA purple &amp; creme">
      <a:dk1>
        <a:srgbClr val="6B2C9D"/>
      </a:dk1>
      <a:lt1>
        <a:sysClr val="window" lastClr="FFFFFF"/>
      </a:lt1>
      <a:dk2>
        <a:srgbClr val="000000"/>
      </a:dk2>
      <a:lt2>
        <a:srgbClr val="F5DD8F"/>
      </a:lt2>
      <a:accent1>
        <a:srgbClr val="35164E"/>
      </a:accent1>
      <a:accent2>
        <a:srgbClr val="F7E6AE"/>
      </a:accent2>
      <a:accent3>
        <a:srgbClr val="F2DFAA"/>
      </a:accent3>
      <a:accent4>
        <a:srgbClr val="F4D985"/>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661D01-5C9C-48FA-9887-83B1E66B59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TS102801065</Template>
  <TotalTime>0</TotalTime>
  <Words>3976</Words>
  <Application>Microsoft Office PowerPoint</Application>
  <PresentationFormat>Custom</PresentationFormat>
  <Paragraphs>320</Paragraphs>
  <Slides>26</Slides>
  <Notes>26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Corbel</vt:lpstr>
      <vt:lpstr>Garamond</vt:lpstr>
      <vt:lpstr>Rage Italic</vt:lpstr>
      <vt:lpstr>Times New Roman</vt:lpstr>
      <vt:lpstr>Wingdings</vt:lpstr>
      <vt:lpstr>TS102801065</vt:lpstr>
      <vt:lpstr>Acrobat Document</vt:lpstr>
      <vt:lpstr>PowerPoint Presentation</vt:lpstr>
      <vt:lpstr>Developing an Advocacy Plan</vt:lpstr>
      <vt:lpstr>The Missouri Association for Community Action </vt:lpstr>
      <vt:lpstr>The Missouri Association for Community Action </vt:lpstr>
      <vt:lpstr>The Missouri Association for Community Action </vt:lpstr>
      <vt:lpstr>Statewide Vision </vt:lpstr>
      <vt:lpstr>PowerPoint Presentation</vt:lpstr>
      <vt:lpstr>PowerPoint Presentation</vt:lpstr>
      <vt:lpstr>Identify and Define your Issue </vt:lpstr>
      <vt:lpstr>Prioritize your Goals </vt:lpstr>
      <vt:lpstr>Prioritize your Goals</vt:lpstr>
      <vt:lpstr>Research the Issue </vt:lpstr>
      <vt:lpstr>The Missouri Association for Community Action </vt:lpstr>
      <vt:lpstr>Develop a Strategy</vt:lpstr>
      <vt:lpstr>The Missouri Association for Community Action </vt:lpstr>
      <vt:lpstr>Establish a Plan of Action</vt:lpstr>
      <vt:lpstr>The Missouri Association for Community Action </vt:lpstr>
      <vt:lpstr>Build your Base of Support </vt:lpstr>
      <vt:lpstr>The Missouri Association for Community Action </vt:lpstr>
      <vt:lpstr>Get to Know People and Key Players </vt:lpstr>
      <vt:lpstr>Know the Process </vt:lpstr>
      <vt:lpstr>The Missouri Association for Community Action </vt:lpstr>
      <vt:lpstr>Monitory Legislative Activity of the Issue</vt:lpstr>
      <vt:lpstr>Developing an Advocacy Plan </vt:lpstr>
      <vt:lpstr>       </vt:lpstr>
      <vt:lpstr>Statewide Vision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2012-10-31T15:33:05Z</dcterms:created>
  <dcterms:modified xsi:type="dcterms:W3CDTF">2015-05-27T18:51:58Z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